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sldSz cx="18288000" cy="10287000"/>
  <p:notesSz cx="6858000" cy="9144000"/>
  <p:embeddedFontLst>
    <p:embeddedFont>
      <p:font typeface="Arimo" panose="020B0604020202020204" pitchFamily="34" charset="0"/>
      <p:regular r:id="rId37"/>
    </p:embeddedFont>
    <p:embeddedFont>
      <p:font typeface="Barlow Bold" pitchFamily="2" charset="77"/>
      <p:regular r:id="rId38"/>
      <p:bold r:id="rId39"/>
    </p:embeddedFont>
    <p:embeddedFont>
      <p:font typeface="Barlow Bold Bold" pitchFamily="2" charset="77"/>
      <p:regular r:id="rId40"/>
      <p:bold r:id="rId41"/>
    </p:embeddedFont>
    <p:embeddedFont>
      <p:font typeface="Barlow Light" pitchFamily="2" charset="77"/>
      <p:regular r:id="rId42"/>
    </p:embeddedFont>
    <p:embeddedFont>
      <p:font typeface="Barlow Light Bold" pitchFamily="2" charset="77"/>
      <p:regular r:id="rId43"/>
    </p:embeddedFont>
    <p:embeddedFont>
      <p:font typeface="Barlow Medium Bold" pitchFamily="2" charset="77"/>
      <p:regular r:id="rId44"/>
      <p:bold r:id="rId45"/>
    </p:embeddedFont>
    <p:embeddedFont>
      <p:font typeface="Calibri" panose="020F0502020204030204" pitchFamily="34" charset="0"/>
      <p:regular r:id="rId46"/>
      <p:bold r:id="rId47"/>
      <p:italic r:id="rId48"/>
      <p:boldItalic r:id="rId49"/>
    </p:embeddedFont>
    <p:embeddedFont>
      <p:font typeface="Open Sans Light" panose="020F0302020204030204" pitchFamily="34" charset="0"/>
      <p:regular r:id="rId50"/>
      <p:italic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03" autoAdjust="0"/>
    <p:restoredTop sz="94558" autoAdjust="0"/>
  </p:normalViewPr>
  <p:slideViewPr>
    <p:cSldViewPr>
      <p:cViewPr varScale="1">
        <p:scale>
          <a:sx n="77" d="100"/>
          <a:sy n="77" d="100"/>
        </p:scale>
        <p:origin x="1048"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3.fntdata"/></Relationships>
</file>

<file path=ppt/media/image1.png>
</file>

<file path=ppt/media/image10.svg>
</file>

<file path=ppt/media/image100.png>
</file>

<file path=ppt/media/image101.svg>
</file>

<file path=ppt/media/image102.png>
</file>

<file path=ppt/media/image103.svg>
</file>

<file path=ppt/media/image104.png>
</file>

<file path=ppt/media/image105.svg>
</file>

<file path=ppt/media/image106.png>
</file>

<file path=ppt/media/image107.svg>
</file>

<file path=ppt/media/image108.png>
</file>

<file path=ppt/media/image109.svg>
</file>

<file path=ppt/media/image11.png>
</file>

<file path=ppt/media/image110.png>
</file>

<file path=ppt/media/image111.svg>
</file>

<file path=ppt/media/image112.png>
</file>

<file path=ppt/media/image113.svg>
</file>

<file path=ppt/media/image114.png>
</file>

<file path=ppt/media/image115.svg>
</file>

<file path=ppt/media/image116.png>
</file>

<file path=ppt/media/image117.svg>
</file>

<file path=ppt/media/image118.png>
</file>

<file path=ppt/media/image119.svg>
</file>

<file path=ppt/media/image12.png>
</file>

<file path=ppt/media/image120.png>
</file>

<file path=ppt/media/image121.svg>
</file>

<file path=ppt/media/image122.png>
</file>

<file path=ppt/media/image123.svg>
</file>

<file path=ppt/media/image124.png>
</file>

<file path=ppt/media/image125.svg>
</file>

<file path=ppt/media/image126.png>
</file>

<file path=ppt/media/image127.svg>
</file>

<file path=ppt/media/image128.png>
</file>

<file path=ppt/media/image129.svg>
</file>

<file path=ppt/media/image13.png>
</file>

<file path=ppt/media/image130.png>
</file>

<file path=ppt/media/image131.svg>
</file>

<file path=ppt/media/image132.png>
</file>

<file path=ppt/media/image133.svg>
</file>

<file path=ppt/media/image134.png>
</file>

<file path=ppt/media/image135.svg>
</file>

<file path=ppt/media/image14.svg>
</file>

<file path=ppt/media/image15.png>
</file>

<file path=ppt/media/image16.png>
</file>

<file path=ppt/media/image17.png>
</file>

<file path=ppt/media/image18.jpe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svg>
</file>

<file path=ppt/media/image31.png>
</file>

<file path=ppt/media/image32.png>
</file>

<file path=ppt/media/image33.png>
</file>

<file path=ppt/media/image34.svg>
</file>

<file path=ppt/media/image35.pn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sv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sv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pn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svg>
</file>

<file path=ppt/media/image80.png>
</file>

<file path=ppt/media/image81.svg>
</file>

<file path=ppt/media/image82.png>
</file>

<file path=ppt/media/image83.svg>
</file>

<file path=ppt/media/image84.png>
</file>

<file path=ppt/media/image85.svg>
</file>

<file path=ppt/media/image86.png>
</file>

<file path=ppt/media/image87.svg>
</file>

<file path=ppt/media/image88.png>
</file>

<file path=ppt/media/image89.svg>
</file>

<file path=ppt/media/image9.png>
</file>

<file path=ppt/media/image90.png>
</file>

<file path=ppt/media/image91.svg>
</file>

<file path=ppt/media/image92.png>
</file>

<file path=ppt/media/image93.svg>
</file>

<file path=ppt/media/image94.png>
</file>

<file path=ppt/media/image95.svg>
</file>

<file path=ppt/media/image96.png>
</file>

<file path=ppt/media/image97.svg>
</file>

<file path=ppt/media/image98.png>
</file>

<file path=ppt/media/image9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8/9/21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8/9/21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8/9/21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8/9/21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slideLayout" Target="../slideLayouts/slideLayout7.xml"/><Relationship Id="rId1" Type="http://schemas.openxmlformats.org/officeDocument/2006/relationships/video" Target="https://www.youtube.com/embed/15NPZCGP_e4?feature=oembed"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20.sv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4.svg"/><Relationship Id="rId7" Type="http://schemas.openxmlformats.org/officeDocument/2006/relationships/image" Target="../media/image26.sv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14.sv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4.svg"/><Relationship Id="rId7" Type="http://schemas.openxmlformats.org/officeDocument/2006/relationships/image" Target="../media/image26.sv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14.sv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4.svg"/><Relationship Id="rId7" Type="http://schemas.openxmlformats.org/officeDocument/2006/relationships/image" Target="../media/image26.sv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14.sv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24.svg"/><Relationship Id="rId7" Type="http://schemas.openxmlformats.org/officeDocument/2006/relationships/image" Target="../media/image26.sv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14.sv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34.svg"/><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7.svg"/><Relationship Id="rId7" Type="http://schemas.openxmlformats.org/officeDocument/2006/relationships/image" Target="../media/image41.svg"/><Relationship Id="rId2" Type="http://schemas.openxmlformats.org/officeDocument/2006/relationships/image" Target="../media/image36.png"/><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39.svg"/><Relationship Id="rId4" Type="http://schemas.openxmlformats.org/officeDocument/2006/relationships/image" Target="../media/image38.png"/><Relationship Id="rId9" Type="http://schemas.openxmlformats.org/officeDocument/2006/relationships/image" Target="../media/image43.svg"/></Relationships>
</file>

<file path=ppt/slides/_rels/slide2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51.svg"/><Relationship Id="rId7" Type="http://schemas.openxmlformats.org/officeDocument/2006/relationships/image" Target="../media/image53.svg"/><Relationship Id="rId2" Type="http://schemas.openxmlformats.org/officeDocument/2006/relationships/image" Target="../media/image50.png"/><Relationship Id="rId1" Type="http://schemas.openxmlformats.org/officeDocument/2006/relationships/slideLayout" Target="../slideLayouts/slideLayout7.xml"/><Relationship Id="rId6" Type="http://schemas.openxmlformats.org/officeDocument/2006/relationships/image" Target="../media/image52.png"/><Relationship Id="rId5" Type="http://schemas.openxmlformats.org/officeDocument/2006/relationships/image" Target="../media/image39.svg"/><Relationship Id="rId4" Type="http://schemas.openxmlformats.org/officeDocument/2006/relationships/image" Target="../media/image38.png"/></Relationships>
</file>

<file path=ppt/slides/_rels/slide32.xml.rels><?xml version="1.0" encoding="UTF-8" standalone="yes"?>
<Relationships xmlns="http://schemas.openxmlformats.org/package/2006/relationships"><Relationship Id="rId3" Type="http://schemas.openxmlformats.org/officeDocument/2006/relationships/image" Target="../media/image51.svg"/><Relationship Id="rId7" Type="http://schemas.openxmlformats.org/officeDocument/2006/relationships/image" Target="../media/image53.svg"/><Relationship Id="rId2" Type="http://schemas.openxmlformats.org/officeDocument/2006/relationships/image" Target="../media/image50.png"/><Relationship Id="rId1" Type="http://schemas.openxmlformats.org/officeDocument/2006/relationships/slideLayout" Target="../slideLayouts/slideLayout7.xml"/><Relationship Id="rId6" Type="http://schemas.openxmlformats.org/officeDocument/2006/relationships/image" Target="../media/image52.png"/><Relationship Id="rId5" Type="http://schemas.openxmlformats.org/officeDocument/2006/relationships/image" Target="../media/image39.svg"/><Relationship Id="rId4" Type="http://schemas.openxmlformats.org/officeDocument/2006/relationships/image" Target="../media/image38.png"/></Relationships>
</file>

<file path=ppt/slides/_rels/slide33.xml.rels><?xml version="1.0" encoding="UTF-8" standalone="yes"?>
<Relationships xmlns="http://schemas.openxmlformats.org/package/2006/relationships"><Relationship Id="rId3" Type="http://schemas.openxmlformats.org/officeDocument/2006/relationships/image" Target="../media/image55.svg"/><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3" Type="http://schemas.openxmlformats.org/officeDocument/2006/relationships/image" Target="../media/image67.svg"/><Relationship Id="rId18" Type="http://schemas.openxmlformats.org/officeDocument/2006/relationships/image" Target="../media/image72.png"/><Relationship Id="rId26" Type="http://schemas.openxmlformats.org/officeDocument/2006/relationships/image" Target="../media/image80.png"/><Relationship Id="rId39" Type="http://schemas.openxmlformats.org/officeDocument/2006/relationships/image" Target="../media/image93.svg"/><Relationship Id="rId21" Type="http://schemas.openxmlformats.org/officeDocument/2006/relationships/image" Target="../media/image75.svg"/><Relationship Id="rId34" Type="http://schemas.openxmlformats.org/officeDocument/2006/relationships/image" Target="../media/image88.png"/><Relationship Id="rId42" Type="http://schemas.openxmlformats.org/officeDocument/2006/relationships/image" Target="../media/image96.png"/><Relationship Id="rId47" Type="http://schemas.openxmlformats.org/officeDocument/2006/relationships/image" Target="../media/image101.svg"/><Relationship Id="rId50" Type="http://schemas.openxmlformats.org/officeDocument/2006/relationships/image" Target="../media/image104.png"/><Relationship Id="rId55" Type="http://schemas.openxmlformats.org/officeDocument/2006/relationships/image" Target="../media/image109.svg"/><Relationship Id="rId7" Type="http://schemas.openxmlformats.org/officeDocument/2006/relationships/image" Target="../media/image61.svg"/><Relationship Id="rId2" Type="http://schemas.openxmlformats.org/officeDocument/2006/relationships/image" Target="../media/image56.png"/><Relationship Id="rId16" Type="http://schemas.openxmlformats.org/officeDocument/2006/relationships/image" Target="../media/image70.png"/><Relationship Id="rId29" Type="http://schemas.openxmlformats.org/officeDocument/2006/relationships/image" Target="../media/image83.svg"/><Relationship Id="rId11" Type="http://schemas.openxmlformats.org/officeDocument/2006/relationships/image" Target="../media/image65.svg"/><Relationship Id="rId24" Type="http://schemas.openxmlformats.org/officeDocument/2006/relationships/image" Target="../media/image78.png"/><Relationship Id="rId32" Type="http://schemas.openxmlformats.org/officeDocument/2006/relationships/image" Target="../media/image86.png"/><Relationship Id="rId37" Type="http://schemas.openxmlformats.org/officeDocument/2006/relationships/image" Target="../media/image91.svg"/><Relationship Id="rId40" Type="http://schemas.openxmlformats.org/officeDocument/2006/relationships/image" Target="../media/image94.png"/><Relationship Id="rId45" Type="http://schemas.openxmlformats.org/officeDocument/2006/relationships/image" Target="../media/image99.svg"/><Relationship Id="rId53" Type="http://schemas.openxmlformats.org/officeDocument/2006/relationships/image" Target="../media/image107.svg"/><Relationship Id="rId58" Type="http://schemas.openxmlformats.org/officeDocument/2006/relationships/image" Target="../media/image112.png"/><Relationship Id="rId5" Type="http://schemas.openxmlformats.org/officeDocument/2006/relationships/image" Target="../media/image59.svg"/><Relationship Id="rId61" Type="http://schemas.openxmlformats.org/officeDocument/2006/relationships/image" Target="../media/image115.svg"/><Relationship Id="rId19" Type="http://schemas.openxmlformats.org/officeDocument/2006/relationships/image" Target="../media/image73.svg"/><Relationship Id="rId14" Type="http://schemas.openxmlformats.org/officeDocument/2006/relationships/image" Target="../media/image68.png"/><Relationship Id="rId22" Type="http://schemas.openxmlformats.org/officeDocument/2006/relationships/image" Target="../media/image76.png"/><Relationship Id="rId27" Type="http://schemas.openxmlformats.org/officeDocument/2006/relationships/image" Target="../media/image81.svg"/><Relationship Id="rId30" Type="http://schemas.openxmlformats.org/officeDocument/2006/relationships/image" Target="../media/image84.png"/><Relationship Id="rId35" Type="http://schemas.openxmlformats.org/officeDocument/2006/relationships/image" Target="../media/image89.svg"/><Relationship Id="rId43" Type="http://schemas.openxmlformats.org/officeDocument/2006/relationships/image" Target="../media/image97.svg"/><Relationship Id="rId48" Type="http://schemas.openxmlformats.org/officeDocument/2006/relationships/image" Target="../media/image102.png"/><Relationship Id="rId56" Type="http://schemas.openxmlformats.org/officeDocument/2006/relationships/image" Target="../media/image110.png"/><Relationship Id="rId8" Type="http://schemas.openxmlformats.org/officeDocument/2006/relationships/image" Target="../media/image62.png"/><Relationship Id="rId51" Type="http://schemas.openxmlformats.org/officeDocument/2006/relationships/image" Target="../media/image105.svg"/><Relationship Id="rId3" Type="http://schemas.openxmlformats.org/officeDocument/2006/relationships/image" Target="../media/image57.svg"/><Relationship Id="rId12" Type="http://schemas.openxmlformats.org/officeDocument/2006/relationships/image" Target="../media/image66.png"/><Relationship Id="rId17" Type="http://schemas.openxmlformats.org/officeDocument/2006/relationships/image" Target="../media/image71.svg"/><Relationship Id="rId25" Type="http://schemas.openxmlformats.org/officeDocument/2006/relationships/image" Target="../media/image79.svg"/><Relationship Id="rId33" Type="http://schemas.openxmlformats.org/officeDocument/2006/relationships/image" Target="../media/image87.svg"/><Relationship Id="rId38" Type="http://schemas.openxmlformats.org/officeDocument/2006/relationships/image" Target="../media/image92.png"/><Relationship Id="rId46" Type="http://schemas.openxmlformats.org/officeDocument/2006/relationships/image" Target="../media/image100.png"/><Relationship Id="rId59" Type="http://schemas.openxmlformats.org/officeDocument/2006/relationships/image" Target="../media/image113.svg"/><Relationship Id="rId20" Type="http://schemas.openxmlformats.org/officeDocument/2006/relationships/image" Target="../media/image74.png"/><Relationship Id="rId41" Type="http://schemas.openxmlformats.org/officeDocument/2006/relationships/image" Target="../media/image95.svg"/><Relationship Id="rId54" Type="http://schemas.openxmlformats.org/officeDocument/2006/relationships/image" Target="../media/image108.png"/><Relationship Id="rId1" Type="http://schemas.openxmlformats.org/officeDocument/2006/relationships/slideLayout" Target="../slideLayouts/slideLayout7.xml"/><Relationship Id="rId6" Type="http://schemas.openxmlformats.org/officeDocument/2006/relationships/image" Target="../media/image60.png"/><Relationship Id="rId15" Type="http://schemas.openxmlformats.org/officeDocument/2006/relationships/image" Target="../media/image69.svg"/><Relationship Id="rId23" Type="http://schemas.openxmlformats.org/officeDocument/2006/relationships/image" Target="../media/image77.svg"/><Relationship Id="rId28" Type="http://schemas.openxmlformats.org/officeDocument/2006/relationships/image" Target="../media/image82.png"/><Relationship Id="rId36" Type="http://schemas.openxmlformats.org/officeDocument/2006/relationships/image" Target="../media/image90.png"/><Relationship Id="rId49" Type="http://schemas.openxmlformats.org/officeDocument/2006/relationships/image" Target="../media/image103.svg"/><Relationship Id="rId57" Type="http://schemas.openxmlformats.org/officeDocument/2006/relationships/image" Target="../media/image111.svg"/><Relationship Id="rId10" Type="http://schemas.openxmlformats.org/officeDocument/2006/relationships/image" Target="../media/image64.png"/><Relationship Id="rId31" Type="http://schemas.openxmlformats.org/officeDocument/2006/relationships/image" Target="../media/image85.svg"/><Relationship Id="rId44" Type="http://schemas.openxmlformats.org/officeDocument/2006/relationships/image" Target="../media/image98.png"/><Relationship Id="rId52" Type="http://schemas.openxmlformats.org/officeDocument/2006/relationships/image" Target="../media/image106.png"/><Relationship Id="rId60" Type="http://schemas.openxmlformats.org/officeDocument/2006/relationships/image" Target="../media/image114.png"/><Relationship Id="rId4" Type="http://schemas.openxmlformats.org/officeDocument/2006/relationships/image" Target="../media/image58.png"/><Relationship Id="rId9" Type="http://schemas.openxmlformats.org/officeDocument/2006/relationships/image" Target="../media/image63.svg"/></Relationships>
</file>

<file path=ppt/slides/_rels/slide35.xml.rels><?xml version="1.0" encoding="UTF-8" standalone="yes"?>
<Relationships xmlns="http://schemas.openxmlformats.org/package/2006/relationships"><Relationship Id="rId13" Type="http://schemas.openxmlformats.org/officeDocument/2006/relationships/image" Target="../media/image117.svg"/><Relationship Id="rId18" Type="http://schemas.openxmlformats.org/officeDocument/2006/relationships/image" Target="../media/image120.png"/><Relationship Id="rId26" Type="http://schemas.openxmlformats.org/officeDocument/2006/relationships/image" Target="../media/image7.png"/><Relationship Id="rId39" Type="http://schemas.openxmlformats.org/officeDocument/2006/relationships/image" Target="../media/image53.svg"/><Relationship Id="rId21" Type="http://schemas.openxmlformats.org/officeDocument/2006/relationships/image" Target="../media/image22.svg"/><Relationship Id="rId34" Type="http://schemas.openxmlformats.org/officeDocument/2006/relationships/image" Target="../media/image124.png"/><Relationship Id="rId42" Type="http://schemas.openxmlformats.org/officeDocument/2006/relationships/image" Target="../media/image126.png"/><Relationship Id="rId47" Type="http://schemas.openxmlformats.org/officeDocument/2006/relationships/image" Target="../media/image4.svg"/><Relationship Id="rId50" Type="http://schemas.openxmlformats.org/officeDocument/2006/relationships/image" Target="../media/image130.png"/><Relationship Id="rId55" Type="http://schemas.openxmlformats.org/officeDocument/2006/relationships/image" Target="../media/image30.svg"/><Relationship Id="rId7" Type="http://schemas.openxmlformats.org/officeDocument/2006/relationships/image" Target="../media/image41.svg"/><Relationship Id="rId2" Type="http://schemas.openxmlformats.org/officeDocument/2006/relationships/image" Target="../media/image36.png"/><Relationship Id="rId16" Type="http://schemas.openxmlformats.org/officeDocument/2006/relationships/image" Target="../media/image54.png"/><Relationship Id="rId29" Type="http://schemas.openxmlformats.org/officeDocument/2006/relationships/image" Target="../media/image24.svg"/><Relationship Id="rId11" Type="http://schemas.openxmlformats.org/officeDocument/2006/relationships/image" Target="../media/image51.svg"/><Relationship Id="rId24" Type="http://schemas.openxmlformats.org/officeDocument/2006/relationships/image" Target="../media/image122.png"/><Relationship Id="rId32" Type="http://schemas.openxmlformats.org/officeDocument/2006/relationships/image" Target="../media/image25.png"/><Relationship Id="rId37" Type="http://schemas.openxmlformats.org/officeDocument/2006/relationships/image" Target="../media/image2.svg"/><Relationship Id="rId40" Type="http://schemas.openxmlformats.org/officeDocument/2006/relationships/image" Target="../media/image33.png"/><Relationship Id="rId45" Type="http://schemas.openxmlformats.org/officeDocument/2006/relationships/image" Target="../media/image10.svg"/><Relationship Id="rId53" Type="http://schemas.openxmlformats.org/officeDocument/2006/relationships/image" Target="../media/image133.svg"/><Relationship Id="rId58" Type="http://schemas.openxmlformats.org/officeDocument/2006/relationships/image" Target="../media/image5.png"/><Relationship Id="rId5" Type="http://schemas.openxmlformats.org/officeDocument/2006/relationships/image" Target="../media/image39.svg"/><Relationship Id="rId19" Type="http://schemas.openxmlformats.org/officeDocument/2006/relationships/image" Target="../media/image121.svg"/><Relationship Id="rId4" Type="http://schemas.openxmlformats.org/officeDocument/2006/relationships/image" Target="../media/image38.png"/><Relationship Id="rId9" Type="http://schemas.openxmlformats.org/officeDocument/2006/relationships/image" Target="../media/image43.svg"/><Relationship Id="rId14" Type="http://schemas.openxmlformats.org/officeDocument/2006/relationships/image" Target="../media/image118.png"/><Relationship Id="rId22" Type="http://schemas.openxmlformats.org/officeDocument/2006/relationships/image" Target="../media/image19.png"/><Relationship Id="rId27" Type="http://schemas.openxmlformats.org/officeDocument/2006/relationships/image" Target="../media/image8.svg"/><Relationship Id="rId30" Type="http://schemas.openxmlformats.org/officeDocument/2006/relationships/image" Target="../media/image13.png"/><Relationship Id="rId35" Type="http://schemas.openxmlformats.org/officeDocument/2006/relationships/image" Target="../media/image125.svg"/><Relationship Id="rId43" Type="http://schemas.openxmlformats.org/officeDocument/2006/relationships/image" Target="../media/image127.svg"/><Relationship Id="rId48" Type="http://schemas.openxmlformats.org/officeDocument/2006/relationships/image" Target="../media/image128.png"/><Relationship Id="rId56" Type="http://schemas.openxmlformats.org/officeDocument/2006/relationships/image" Target="../media/image134.png"/><Relationship Id="rId8" Type="http://schemas.openxmlformats.org/officeDocument/2006/relationships/image" Target="../media/image42.png"/><Relationship Id="rId51" Type="http://schemas.openxmlformats.org/officeDocument/2006/relationships/image" Target="../media/image131.svg"/><Relationship Id="rId3" Type="http://schemas.openxmlformats.org/officeDocument/2006/relationships/image" Target="../media/image37.svg"/><Relationship Id="rId12" Type="http://schemas.openxmlformats.org/officeDocument/2006/relationships/image" Target="../media/image116.png"/><Relationship Id="rId17" Type="http://schemas.openxmlformats.org/officeDocument/2006/relationships/image" Target="../media/image55.svg"/><Relationship Id="rId25" Type="http://schemas.openxmlformats.org/officeDocument/2006/relationships/image" Target="../media/image123.svg"/><Relationship Id="rId33" Type="http://schemas.openxmlformats.org/officeDocument/2006/relationships/image" Target="../media/image26.svg"/><Relationship Id="rId38" Type="http://schemas.openxmlformats.org/officeDocument/2006/relationships/image" Target="../media/image52.png"/><Relationship Id="rId46" Type="http://schemas.openxmlformats.org/officeDocument/2006/relationships/image" Target="../media/image3.png"/><Relationship Id="rId59" Type="http://schemas.openxmlformats.org/officeDocument/2006/relationships/image" Target="../media/image6.svg"/><Relationship Id="rId20" Type="http://schemas.openxmlformats.org/officeDocument/2006/relationships/image" Target="../media/image21.png"/><Relationship Id="rId41" Type="http://schemas.openxmlformats.org/officeDocument/2006/relationships/image" Target="../media/image34.svg"/><Relationship Id="rId54"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40.png"/><Relationship Id="rId15" Type="http://schemas.openxmlformats.org/officeDocument/2006/relationships/image" Target="../media/image119.svg"/><Relationship Id="rId23" Type="http://schemas.openxmlformats.org/officeDocument/2006/relationships/image" Target="../media/image20.svg"/><Relationship Id="rId28" Type="http://schemas.openxmlformats.org/officeDocument/2006/relationships/image" Target="../media/image23.png"/><Relationship Id="rId36" Type="http://schemas.openxmlformats.org/officeDocument/2006/relationships/image" Target="../media/image1.png"/><Relationship Id="rId49" Type="http://schemas.openxmlformats.org/officeDocument/2006/relationships/image" Target="../media/image129.svg"/><Relationship Id="rId57" Type="http://schemas.openxmlformats.org/officeDocument/2006/relationships/image" Target="../media/image135.svg"/><Relationship Id="rId10" Type="http://schemas.openxmlformats.org/officeDocument/2006/relationships/image" Target="../media/image50.png"/><Relationship Id="rId31" Type="http://schemas.openxmlformats.org/officeDocument/2006/relationships/image" Target="../media/image14.svg"/><Relationship Id="rId44" Type="http://schemas.openxmlformats.org/officeDocument/2006/relationships/image" Target="../media/image9.png"/><Relationship Id="rId52" Type="http://schemas.openxmlformats.org/officeDocument/2006/relationships/image" Target="../media/image132.png"/></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2658680" y="2275771"/>
            <a:ext cx="12970640" cy="5735459"/>
            <a:chOff x="0" y="0"/>
            <a:chExt cx="17294187" cy="7647279"/>
          </a:xfrm>
        </p:grpSpPr>
        <p:sp>
          <p:nvSpPr>
            <p:cNvPr id="3" name="AutoShape 3"/>
            <p:cNvSpPr/>
            <p:nvPr/>
          </p:nvSpPr>
          <p:spPr>
            <a:xfrm>
              <a:off x="856456" y="5882259"/>
              <a:ext cx="15581275" cy="13812"/>
            </a:xfrm>
            <a:prstGeom prst="rect">
              <a:avLst/>
            </a:prstGeom>
            <a:solidFill>
              <a:srgbClr val="F7F7F7"/>
            </a:solidFill>
          </p:spPr>
        </p:sp>
        <p:sp>
          <p:nvSpPr>
            <p:cNvPr id="4" name="TextBox 4"/>
            <p:cNvSpPr txBox="1"/>
            <p:nvPr/>
          </p:nvSpPr>
          <p:spPr>
            <a:xfrm>
              <a:off x="0" y="3396276"/>
              <a:ext cx="17294187" cy="2011257"/>
            </a:xfrm>
            <a:prstGeom prst="rect">
              <a:avLst/>
            </a:prstGeom>
          </p:spPr>
          <p:txBody>
            <a:bodyPr lIns="0" tIns="0" rIns="0" bIns="0" rtlCol="0" anchor="t">
              <a:spAutoFit/>
            </a:bodyPr>
            <a:lstStyle/>
            <a:p>
              <a:pPr algn="ctr">
                <a:lnSpc>
                  <a:spcPts val="11439"/>
                </a:lnSpc>
              </a:pPr>
              <a:r>
                <a:rPr lang="en-US" sz="10399" spc="-259">
                  <a:solidFill>
                    <a:srgbClr val="F7F7F7"/>
                  </a:solidFill>
                  <a:latin typeface="Barlow Bold"/>
                </a:rPr>
                <a:t>Imputation workshop</a:t>
              </a:r>
            </a:p>
          </p:txBody>
        </p:sp>
        <p:sp>
          <p:nvSpPr>
            <p:cNvPr id="5" name="TextBox 5"/>
            <p:cNvSpPr txBox="1"/>
            <p:nvPr/>
          </p:nvSpPr>
          <p:spPr>
            <a:xfrm>
              <a:off x="0" y="6313646"/>
              <a:ext cx="17294187" cy="1333633"/>
            </a:xfrm>
            <a:prstGeom prst="rect">
              <a:avLst/>
            </a:prstGeom>
          </p:spPr>
          <p:txBody>
            <a:bodyPr lIns="0" tIns="0" rIns="0" bIns="0" rtlCol="0" anchor="t">
              <a:spAutoFit/>
            </a:bodyPr>
            <a:lstStyle/>
            <a:p>
              <a:pPr algn="ctr">
                <a:lnSpc>
                  <a:spcPts val="4094"/>
                </a:lnSpc>
              </a:pPr>
              <a:r>
                <a:rPr lang="en-US" sz="2924" spc="233">
                  <a:solidFill>
                    <a:srgbClr val="F7F7F7"/>
                  </a:solidFill>
                  <a:latin typeface="Barlow Medium Bold"/>
                </a:rPr>
                <a:t>Yu Wang (Postdoctoral Scientist Quantitative Genetics &amp; Genomics)</a:t>
              </a:r>
            </a:p>
            <a:p>
              <a:pPr algn="ctr">
                <a:lnSpc>
                  <a:spcPts val="4094"/>
                </a:lnSpc>
              </a:pPr>
              <a:r>
                <a:rPr lang="en-US" sz="2924" spc="233">
                  <a:solidFill>
                    <a:srgbClr val="F7F7F7"/>
                  </a:solidFill>
                  <a:latin typeface="Barlow Medium Bold"/>
                </a:rPr>
                <a:t>yu.wang@lic.co.nz</a:t>
              </a:r>
            </a:p>
          </p:txBody>
        </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743986" y="0"/>
              <a:ext cx="2315101" cy="2532516"/>
            </a:xfrm>
            <a:prstGeom prst="rect">
              <a:avLst/>
            </a:prstGeom>
          </p:spPr>
        </p:pic>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7878222" y="0"/>
              <a:ext cx="1144200" cy="2532516"/>
            </a:xfrm>
            <a:prstGeom prst="rect">
              <a:avLst/>
            </a:prstGeom>
          </p:spPr>
        </p:pic>
        <p:pic>
          <p:nvPicPr>
            <p:cNvPr id="8" name="Picture 8"/>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5235100" y="0"/>
              <a:ext cx="1921558" cy="2532516"/>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3222159" y="1521307"/>
            <a:ext cx="11843682" cy="7244386"/>
          </a:xfrm>
          <a:prstGeom prst="rect">
            <a:avLst/>
          </a:prstGeom>
        </p:spPr>
      </p:pic>
      <p:sp>
        <p:nvSpPr>
          <p:cNvPr id="3" name="TextBox 3"/>
          <p:cNvSpPr txBox="1"/>
          <p:nvPr/>
        </p:nvSpPr>
        <p:spPr>
          <a:xfrm>
            <a:off x="5577780" y="8860155"/>
            <a:ext cx="7132439" cy="398145"/>
          </a:xfrm>
          <a:prstGeom prst="rect">
            <a:avLst/>
          </a:prstGeom>
        </p:spPr>
        <p:txBody>
          <a:bodyPr lIns="0" tIns="0" rIns="0" bIns="0" rtlCol="0" anchor="t">
            <a:spAutoFit/>
          </a:bodyPr>
          <a:lstStyle/>
          <a:p>
            <a:pPr algn="ctr">
              <a:lnSpc>
                <a:spcPts val="3120"/>
              </a:lnSpc>
              <a:spcBef>
                <a:spcPct val="0"/>
              </a:spcBef>
            </a:pPr>
            <a:r>
              <a:rPr lang="en-US" sz="2400">
                <a:solidFill>
                  <a:srgbClr val="F7F7F7"/>
                </a:solidFill>
                <a:latin typeface="Barlow Light"/>
              </a:rPr>
              <a:t>http://mathgen.stats.ox.ac.uk/impute/impute_v2.html</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8956974" y="4664393"/>
            <a:ext cx="7877527" cy="1024890"/>
          </a:xfrm>
          <a:prstGeom prst="rect">
            <a:avLst/>
          </a:prstGeom>
        </p:spPr>
        <p:txBody>
          <a:bodyPr lIns="0" tIns="0" rIns="0" bIns="0" rtlCol="0" anchor="t">
            <a:spAutoFit/>
          </a:bodyPr>
          <a:lstStyle/>
          <a:p>
            <a:pPr>
              <a:lnSpc>
                <a:spcPts val="7920"/>
              </a:lnSpc>
            </a:pPr>
            <a:r>
              <a:rPr lang="en-US" sz="7200">
                <a:solidFill>
                  <a:srgbClr val="F7F7F7"/>
                </a:solidFill>
                <a:latin typeface="Barlow Bold"/>
              </a:rPr>
              <a:t>What is phasing</a:t>
            </a:r>
          </a:p>
        </p:txBody>
      </p:sp>
      <p:sp>
        <p:nvSpPr>
          <p:cNvPr id="3" name="AutoShape 3"/>
          <p:cNvSpPr/>
          <p:nvPr/>
        </p:nvSpPr>
        <p:spPr>
          <a:xfrm>
            <a:off x="7918469" y="1028700"/>
            <a:ext cx="9525" cy="8229600"/>
          </a:xfrm>
          <a:prstGeom prst="rect">
            <a:avLst/>
          </a:prstGeom>
          <a:solidFill>
            <a:srgbClr val="F7F7F7"/>
          </a:solidFill>
        </p:spPr>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898191" y="1935540"/>
            <a:ext cx="2898736" cy="64159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4" name="Online Media 3" descr="What is Phasing?">
            <a:hlinkClick r:id="" action="ppaction://media"/>
            <a:extLst>
              <a:ext uri="{FF2B5EF4-FFF2-40B4-BE49-F238E27FC236}">
                <a16:creationId xmlns:a16="http://schemas.microsoft.com/office/drawing/2014/main" id="{69E967BC-75F9-934D-979A-EAF810C66521}"/>
              </a:ext>
            </a:extLst>
          </p:cNvPr>
          <p:cNvPicPr>
            <a:picLocks noRot="1" noChangeAspect="1"/>
          </p:cNvPicPr>
          <p:nvPr>
            <a:videoFile r:link="rId1"/>
          </p:nvPr>
        </p:nvPicPr>
        <p:blipFill>
          <a:blip r:embed="rId3"/>
          <a:stretch>
            <a:fillRect/>
          </a:stretch>
        </p:blipFill>
        <p:spPr>
          <a:xfrm>
            <a:off x="2097186" y="1162050"/>
            <a:ext cx="14093628" cy="79629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1448200" y="3174875"/>
            <a:ext cx="6166808" cy="3387725"/>
          </a:xfrm>
          <a:prstGeom prst="rect">
            <a:avLst/>
          </a:prstGeom>
        </p:spPr>
        <p:txBody>
          <a:bodyPr lIns="0" tIns="0" rIns="0" bIns="0" rtlCol="0" anchor="t">
            <a:spAutoFit/>
          </a:bodyPr>
          <a:lstStyle/>
          <a:p>
            <a:pPr algn="ctr">
              <a:lnSpc>
                <a:spcPts val="8800"/>
              </a:lnSpc>
            </a:pPr>
            <a:r>
              <a:rPr lang="en-US" sz="8000">
                <a:solidFill>
                  <a:srgbClr val="F7F7F7"/>
                </a:solidFill>
                <a:latin typeface="Barlow Medium Bold"/>
              </a:rPr>
              <a:t>Why we need to do imputation</a:t>
            </a:r>
          </a:p>
        </p:txBody>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829921" y="1847497"/>
            <a:ext cx="4411485" cy="5948695"/>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9318950" y="4371027"/>
            <a:ext cx="3685921" cy="408597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1028700" y="942975"/>
            <a:ext cx="7354107" cy="8261985"/>
          </a:xfrm>
          <a:prstGeom prst="rect">
            <a:avLst/>
          </a:prstGeom>
        </p:spPr>
        <p:txBody>
          <a:bodyPr lIns="0" tIns="0" rIns="0" bIns="0" rtlCol="0" anchor="t">
            <a:spAutoFit/>
          </a:bodyPr>
          <a:lstStyle/>
          <a:p>
            <a:pPr marL="626110" lvl="1" indent="-313055" algn="just">
              <a:lnSpc>
                <a:spcPts val="4350"/>
              </a:lnSpc>
              <a:buFont typeface="Arial"/>
              <a:buChar char="•"/>
            </a:pPr>
            <a:r>
              <a:rPr lang="en-US" sz="2900">
                <a:solidFill>
                  <a:srgbClr val="F7F7F7"/>
                </a:solidFill>
                <a:latin typeface="Barlow Light Bold"/>
              </a:rPr>
              <a:t>Cheap</a:t>
            </a:r>
          </a:p>
          <a:p>
            <a:pPr algn="just">
              <a:lnSpc>
                <a:spcPts val="4350"/>
              </a:lnSpc>
            </a:pPr>
            <a:r>
              <a:rPr lang="en-US" sz="2900">
                <a:solidFill>
                  <a:srgbClr val="F7F7F7"/>
                </a:solidFill>
                <a:latin typeface="Barlow Light"/>
              </a:rPr>
              <a:t>Direct sequence a large population is still expensive</a:t>
            </a:r>
          </a:p>
          <a:p>
            <a:pPr marL="626110" lvl="1" indent="-313055" algn="just">
              <a:lnSpc>
                <a:spcPts val="4350"/>
              </a:lnSpc>
              <a:buFont typeface="Arial"/>
              <a:buChar char="•"/>
            </a:pPr>
            <a:r>
              <a:rPr lang="en-US" sz="2900">
                <a:solidFill>
                  <a:srgbClr val="F7F7F7"/>
                </a:solidFill>
                <a:latin typeface="Barlow Light Bold"/>
              </a:rPr>
              <a:t>Increase power </a:t>
            </a:r>
          </a:p>
          <a:p>
            <a:pPr algn="just">
              <a:lnSpc>
                <a:spcPts val="4350"/>
              </a:lnSpc>
            </a:pPr>
            <a:r>
              <a:rPr lang="en-US" sz="2900">
                <a:solidFill>
                  <a:srgbClr val="F7F7F7"/>
                </a:solidFill>
                <a:latin typeface="Barlow Light"/>
              </a:rPr>
              <a:t>The reference panel is more likely to contain the causal variant (or a better tag) than a lower density panel</a:t>
            </a:r>
          </a:p>
          <a:p>
            <a:pPr marL="626110" lvl="1" indent="-313055" algn="just">
              <a:lnSpc>
                <a:spcPts val="4350"/>
              </a:lnSpc>
              <a:buFont typeface="Arial"/>
              <a:buChar char="•"/>
            </a:pPr>
            <a:r>
              <a:rPr lang="en-US" sz="2900">
                <a:solidFill>
                  <a:srgbClr val="F7F7F7"/>
                </a:solidFill>
                <a:latin typeface="Barlow Light Bold"/>
              </a:rPr>
              <a:t>Fine-mapping</a:t>
            </a:r>
          </a:p>
          <a:p>
            <a:pPr algn="just">
              <a:lnSpc>
                <a:spcPts val="4350"/>
              </a:lnSpc>
            </a:pPr>
            <a:r>
              <a:rPr lang="en-US" sz="2900">
                <a:solidFill>
                  <a:srgbClr val="F7F7F7"/>
                </a:solidFill>
                <a:latin typeface="Barlow Light"/>
              </a:rPr>
              <a:t>Imputation provides a high-resolution overview of an association signal across a locus</a:t>
            </a:r>
          </a:p>
          <a:p>
            <a:pPr marL="626110" lvl="1" indent="-313055" algn="just">
              <a:lnSpc>
                <a:spcPts val="4350"/>
              </a:lnSpc>
              <a:buFont typeface="Arial"/>
              <a:buChar char="•"/>
            </a:pPr>
            <a:r>
              <a:rPr lang="en-US" sz="2900">
                <a:solidFill>
                  <a:srgbClr val="F7F7F7"/>
                </a:solidFill>
                <a:latin typeface="Barlow Light Bold"/>
              </a:rPr>
              <a:t>Meta-analysis</a:t>
            </a:r>
          </a:p>
          <a:p>
            <a:pPr algn="just">
              <a:lnSpc>
                <a:spcPts val="4350"/>
              </a:lnSpc>
            </a:pPr>
            <a:r>
              <a:rPr lang="en-US" sz="2900">
                <a:solidFill>
                  <a:srgbClr val="F7F7F7"/>
                </a:solidFill>
                <a:latin typeface="Barlow Light"/>
              </a:rPr>
              <a:t>Imputation allows different genotype panels to be combined up to the variants in the reference panel </a:t>
            </a:r>
          </a:p>
        </p:txBody>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318950" y="4371027"/>
            <a:ext cx="3685921" cy="4085970"/>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2829921" y="1847497"/>
            <a:ext cx="4411485" cy="594869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690932" y="6899719"/>
            <a:ext cx="2418104" cy="2358581"/>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690932" y="3837048"/>
            <a:ext cx="2418104" cy="2554230"/>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90932" y="1028700"/>
            <a:ext cx="2418104" cy="2299907"/>
          </a:xfrm>
          <a:prstGeom prst="rect">
            <a:avLst/>
          </a:prstGeom>
        </p:spPr>
      </p:pic>
      <p:sp>
        <p:nvSpPr>
          <p:cNvPr id="5" name="AutoShape 5"/>
          <p:cNvSpPr/>
          <p:nvPr/>
        </p:nvSpPr>
        <p:spPr>
          <a:xfrm>
            <a:off x="12387478" y="1028700"/>
            <a:ext cx="9525" cy="8229600"/>
          </a:xfrm>
          <a:prstGeom prst="rect">
            <a:avLst/>
          </a:prstGeom>
          <a:solidFill>
            <a:srgbClr val="F7F7F7"/>
          </a:solidFill>
        </p:spPr>
      </p:sp>
      <p:grpSp>
        <p:nvGrpSpPr>
          <p:cNvPr id="6" name="Group 6"/>
          <p:cNvGrpSpPr/>
          <p:nvPr/>
        </p:nvGrpSpPr>
        <p:grpSpPr>
          <a:xfrm>
            <a:off x="1028700" y="1028700"/>
            <a:ext cx="9539999" cy="8703506"/>
            <a:chOff x="0" y="0"/>
            <a:chExt cx="12719999" cy="11604675"/>
          </a:xfrm>
        </p:grpSpPr>
        <p:sp>
          <p:nvSpPr>
            <p:cNvPr id="7" name="TextBox 7"/>
            <p:cNvSpPr txBox="1"/>
            <p:nvPr/>
          </p:nvSpPr>
          <p:spPr>
            <a:xfrm>
              <a:off x="0" y="47625"/>
              <a:ext cx="12719999" cy="1241848"/>
            </a:xfrm>
            <a:prstGeom prst="rect">
              <a:avLst/>
            </a:prstGeom>
          </p:spPr>
          <p:txBody>
            <a:bodyPr lIns="0" tIns="0" rIns="0" bIns="0" rtlCol="0" anchor="t">
              <a:spAutoFit/>
            </a:bodyPr>
            <a:lstStyle/>
            <a:p>
              <a:pPr>
                <a:lnSpc>
                  <a:spcPts val="7040"/>
                </a:lnSpc>
              </a:pPr>
              <a:r>
                <a:rPr lang="en-US" sz="6400">
                  <a:solidFill>
                    <a:srgbClr val="F7F7F7"/>
                  </a:solidFill>
                  <a:latin typeface="Barlow Bold"/>
                </a:rPr>
                <a:t>Imputation Server</a:t>
              </a:r>
            </a:p>
          </p:txBody>
        </p:sp>
        <p:sp>
          <p:nvSpPr>
            <p:cNvPr id="8" name="TextBox 8"/>
            <p:cNvSpPr txBox="1"/>
            <p:nvPr/>
          </p:nvSpPr>
          <p:spPr>
            <a:xfrm>
              <a:off x="0" y="1753963"/>
              <a:ext cx="12719999" cy="9850713"/>
            </a:xfrm>
            <a:prstGeom prst="rect">
              <a:avLst/>
            </a:prstGeom>
          </p:spPr>
          <p:txBody>
            <a:bodyPr lIns="0" tIns="0" rIns="0" bIns="0" rtlCol="0" anchor="t">
              <a:spAutoFit/>
            </a:bodyPr>
            <a:lstStyle/>
            <a:p>
              <a:pPr marL="669290" lvl="1" indent="-334645">
                <a:lnSpc>
                  <a:spcPts val="6634"/>
                </a:lnSpc>
                <a:buFont typeface="Arial"/>
                <a:buChar char="•"/>
              </a:pPr>
              <a:r>
                <a:rPr lang="en-US" sz="3100">
                  <a:solidFill>
                    <a:srgbClr val="F7F7F7"/>
                  </a:solidFill>
                  <a:latin typeface="Barlow Light Bold"/>
                </a:rPr>
                <a:t>Michigan Imputation Server (human)</a:t>
              </a:r>
            </a:p>
            <a:p>
              <a:pPr>
                <a:lnSpc>
                  <a:spcPts val="6634"/>
                </a:lnSpc>
              </a:pPr>
              <a:r>
                <a:rPr lang="en-US" sz="3100">
                  <a:solidFill>
                    <a:srgbClr val="F7F7F7"/>
                  </a:solidFill>
                  <a:latin typeface="Barlow Light Bold"/>
                </a:rPr>
                <a:t>        https://imputationserver.sph.umich.edu</a:t>
              </a:r>
            </a:p>
            <a:p>
              <a:pPr marL="669290" lvl="1" indent="-334645">
                <a:lnSpc>
                  <a:spcPts val="6634"/>
                </a:lnSpc>
                <a:buFont typeface="Arial"/>
                <a:buChar char="•"/>
              </a:pPr>
              <a:r>
                <a:rPr lang="en-US" sz="3100">
                  <a:solidFill>
                    <a:srgbClr val="F7F7F7"/>
                  </a:solidFill>
                  <a:latin typeface="Barlow Light Bold"/>
                </a:rPr>
                <a:t>Sanger Imputation Service (human)</a:t>
              </a:r>
            </a:p>
            <a:p>
              <a:pPr>
                <a:lnSpc>
                  <a:spcPts val="6634"/>
                </a:lnSpc>
              </a:pPr>
              <a:r>
                <a:rPr lang="en-US" sz="3100">
                  <a:solidFill>
                    <a:srgbClr val="F7F7F7"/>
                  </a:solidFill>
                  <a:latin typeface="Barlow Light Bold"/>
                </a:rPr>
                <a:t>        https://imputation.sanger.ac.uk/</a:t>
              </a:r>
            </a:p>
            <a:p>
              <a:pPr marL="669290" lvl="1" indent="-334645">
                <a:lnSpc>
                  <a:spcPts val="6634"/>
                </a:lnSpc>
                <a:buFont typeface="Arial"/>
                <a:buChar char="•"/>
              </a:pPr>
              <a:r>
                <a:rPr lang="en-US" sz="3100">
                  <a:solidFill>
                    <a:srgbClr val="F7F7F7"/>
                  </a:solidFill>
                  <a:latin typeface="Barlow Light Bold"/>
                </a:rPr>
                <a:t>TOPMed Imputation Server (human)</a:t>
              </a:r>
            </a:p>
            <a:p>
              <a:pPr>
                <a:lnSpc>
                  <a:spcPts val="6634"/>
                </a:lnSpc>
              </a:pPr>
              <a:r>
                <a:rPr lang="en-US" sz="3100">
                  <a:solidFill>
                    <a:srgbClr val="F7F7F7"/>
                  </a:solidFill>
                  <a:latin typeface="Barlow Light Bold"/>
                </a:rPr>
                <a:t>        https://imputation.biodatacatalyst.nhlbi.nih.gov</a:t>
              </a:r>
            </a:p>
            <a:p>
              <a:pPr marL="669290" lvl="1" indent="-334645">
                <a:lnSpc>
                  <a:spcPts val="6634"/>
                </a:lnSpc>
                <a:buFont typeface="Arial"/>
                <a:buChar char="•"/>
              </a:pPr>
              <a:r>
                <a:rPr lang="en-US" sz="3100">
                  <a:solidFill>
                    <a:srgbClr val="F7F7F7"/>
                  </a:solidFill>
                  <a:latin typeface="Barlow Light Bold"/>
                </a:rPr>
                <a:t>Animal-ImputeDB (animals)</a:t>
              </a:r>
            </a:p>
            <a:p>
              <a:pPr>
                <a:lnSpc>
                  <a:spcPts val="6634"/>
                </a:lnSpc>
              </a:pPr>
              <a:r>
                <a:rPr lang="en-US" sz="3100">
                  <a:solidFill>
                    <a:srgbClr val="F7F7F7"/>
                  </a:solidFill>
                  <a:latin typeface="Barlow Light Bold"/>
                </a:rPr>
                <a:t>         http://gong_lab.hzau.edu.cn/Animal_ImputeDB#!/</a:t>
              </a:r>
            </a:p>
            <a:p>
              <a:pPr>
                <a:lnSpc>
                  <a:spcPts val="6634"/>
                </a:lnSpc>
              </a:pPr>
              <a:endParaRPr lang="en-US" sz="3100">
                <a:solidFill>
                  <a:srgbClr val="F7F7F7"/>
                </a:solidFill>
                <a:latin typeface="Barlow Light Bold"/>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690932" y="6899719"/>
            <a:ext cx="2418104" cy="2358581"/>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690932" y="3837048"/>
            <a:ext cx="2418104" cy="2554230"/>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90932" y="1028700"/>
            <a:ext cx="2418104" cy="2299907"/>
          </a:xfrm>
          <a:prstGeom prst="rect">
            <a:avLst/>
          </a:prstGeom>
        </p:spPr>
      </p:pic>
      <p:sp>
        <p:nvSpPr>
          <p:cNvPr id="5" name="AutoShape 5"/>
          <p:cNvSpPr/>
          <p:nvPr/>
        </p:nvSpPr>
        <p:spPr>
          <a:xfrm>
            <a:off x="12387478" y="1028700"/>
            <a:ext cx="9525" cy="8229600"/>
          </a:xfrm>
          <a:prstGeom prst="rect">
            <a:avLst/>
          </a:prstGeom>
          <a:solidFill>
            <a:srgbClr val="F7F7F7"/>
          </a:solidFill>
        </p:spPr>
      </p:sp>
      <p:pic>
        <p:nvPicPr>
          <p:cNvPr id="6" name="Picture 6"/>
          <p:cNvPicPr>
            <a:picLocks noChangeAspect="1"/>
          </p:cNvPicPr>
          <p:nvPr/>
        </p:nvPicPr>
        <p:blipFill>
          <a:blip r:embed="rId8"/>
          <a:srcRect/>
          <a:stretch>
            <a:fillRect/>
          </a:stretch>
        </p:blipFill>
        <p:spPr>
          <a:xfrm>
            <a:off x="1028700" y="4925706"/>
            <a:ext cx="7696409" cy="4332594"/>
          </a:xfrm>
          <a:prstGeom prst="rect">
            <a:avLst/>
          </a:prstGeom>
        </p:spPr>
      </p:pic>
      <p:grpSp>
        <p:nvGrpSpPr>
          <p:cNvPr id="7" name="Group 7"/>
          <p:cNvGrpSpPr/>
          <p:nvPr/>
        </p:nvGrpSpPr>
        <p:grpSpPr>
          <a:xfrm>
            <a:off x="1028700" y="1028700"/>
            <a:ext cx="9539999" cy="3701484"/>
            <a:chOff x="0" y="0"/>
            <a:chExt cx="12719999" cy="4935313"/>
          </a:xfrm>
        </p:grpSpPr>
        <p:sp>
          <p:nvSpPr>
            <p:cNvPr id="8" name="TextBox 8"/>
            <p:cNvSpPr txBox="1"/>
            <p:nvPr/>
          </p:nvSpPr>
          <p:spPr>
            <a:xfrm>
              <a:off x="0" y="47625"/>
              <a:ext cx="12719999" cy="1241848"/>
            </a:xfrm>
            <a:prstGeom prst="rect">
              <a:avLst/>
            </a:prstGeom>
          </p:spPr>
          <p:txBody>
            <a:bodyPr lIns="0" tIns="0" rIns="0" bIns="0" rtlCol="0" anchor="t">
              <a:spAutoFit/>
            </a:bodyPr>
            <a:lstStyle/>
            <a:p>
              <a:pPr>
                <a:lnSpc>
                  <a:spcPts val="7040"/>
                </a:lnSpc>
              </a:pPr>
              <a:r>
                <a:rPr lang="en-US" sz="6400">
                  <a:solidFill>
                    <a:srgbClr val="F7F7F7"/>
                  </a:solidFill>
                  <a:latin typeface="Barlow Bold"/>
                </a:rPr>
                <a:t>Pros &amp; Cons (MIS)</a:t>
              </a:r>
            </a:p>
          </p:txBody>
        </p:sp>
        <p:sp>
          <p:nvSpPr>
            <p:cNvPr id="9" name="TextBox 9"/>
            <p:cNvSpPr txBox="1"/>
            <p:nvPr/>
          </p:nvSpPr>
          <p:spPr>
            <a:xfrm>
              <a:off x="0" y="1934938"/>
              <a:ext cx="12719999" cy="3000375"/>
            </a:xfrm>
            <a:prstGeom prst="rect">
              <a:avLst/>
            </a:prstGeom>
          </p:spPr>
          <p:txBody>
            <a:bodyPr lIns="0" tIns="0" rIns="0" bIns="0" rtlCol="0" anchor="t">
              <a:spAutoFit/>
            </a:bodyPr>
            <a:lstStyle/>
            <a:p>
              <a:pPr>
                <a:lnSpc>
                  <a:spcPts val="4500"/>
                </a:lnSpc>
              </a:pPr>
              <a:r>
                <a:rPr lang="en-US" sz="3000">
                  <a:solidFill>
                    <a:srgbClr val="F7F7F7"/>
                  </a:solidFill>
                  <a:latin typeface="Barlow Light Bold"/>
                </a:rPr>
                <a:t>Pros: User friendly, support both autosome and chrX </a:t>
              </a:r>
            </a:p>
            <a:p>
              <a:pPr>
                <a:lnSpc>
                  <a:spcPts val="4500"/>
                </a:lnSpc>
              </a:pPr>
              <a:r>
                <a:rPr lang="en-US" sz="3000">
                  <a:solidFill>
                    <a:srgbClr val="F7F7F7"/>
                  </a:solidFill>
                  <a:latin typeface="Barlow Light Bold"/>
                </a:rPr>
                <a:t>Cons: Hard to use own reference panel, can not handle large population (up to 110k), fixed software (eagle&amp; minimac4), imputation quality, data security </a:t>
              </a: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12387478" y="1028700"/>
            <a:ext cx="9525" cy="8229600"/>
          </a:xfrm>
          <a:prstGeom prst="rect">
            <a:avLst/>
          </a:prstGeom>
          <a:solidFill>
            <a:srgbClr val="F7F7F7"/>
          </a:solidFill>
        </p:spPr>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690932" y="6899719"/>
            <a:ext cx="2418104" cy="2358581"/>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690932" y="3837048"/>
            <a:ext cx="2418104" cy="2554230"/>
          </a:xfrm>
          <a:prstGeom prst="rect">
            <a:avLst/>
          </a:prstGeom>
        </p:spPr>
      </p:pic>
      <p:pic>
        <p:nvPicPr>
          <p:cNvPr id="5" name="Picture 5"/>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90932" y="1028700"/>
            <a:ext cx="2418104" cy="2299907"/>
          </a:xfrm>
          <a:prstGeom prst="rect">
            <a:avLst/>
          </a:prstGeom>
        </p:spPr>
      </p:pic>
      <p:pic>
        <p:nvPicPr>
          <p:cNvPr id="6" name="Picture 6"/>
          <p:cNvPicPr>
            <a:picLocks noChangeAspect="1"/>
          </p:cNvPicPr>
          <p:nvPr/>
        </p:nvPicPr>
        <p:blipFill>
          <a:blip r:embed="rId8"/>
          <a:srcRect/>
          <a:stretch>
            <a:fillRect/>
          </a:stretch>
        </p:blipFill>
        <p:spPr>
          <a:xfrm>
            <a:off x="2401055" y="1028700"/>
            <a:ext cx="8110221" cy="7801033"/>
          </a:xfrm>
          <a:prstGeom prst="rect">
            <a:avLst/>
          </a:prstGeom>
        </p:spPr>
      </p:pic>
      <p:sp>
        <p:nvSpPr>
          <p:cNvPr id="7" name="TextBox 7"/>
          <p:cNvSpPr txBox="1"/>
          <p:nvPr/>
        </p:nvSpPr>
        <p:spPr>
          <a:xfrm>
            <a:off x="1150598" y="8810845"/>
            <a:ext cx="4606528" cy="340995"/>
          </a:xfrm>
          <a:prstGeom prst="rect">
            <a:avLst/>
          </a:prstGeom>
        </p:spPr>
        <p:txBody>
          <a:bodyPr lIns="0" tIns="0" rIns="0" bIns="0" rtlCol="0" anchor="t">
            <a:spAutoFit/>
          </a:bodyPr>
          <a:lstStyle/>
          <a:p>
            <a:pPr algn="ctr">
              <a:lnSpc>
                <a:spcPts val="2700"/>
              </a:lnSpc>
              <a:spcBef>
                <a:spcPct val="0"/>
              </a:spcBef>
            </a:pPr>
            <a:r>
              <a:rPr lang="en-US" sz="1800" spc="7">
                <a:solidFill>
                  <a:srgbClr val="F7F7F7"/>
                </a:solidFill>
                <a:latin typeface="Barlow Light Bold"/>
              </a:rPr>
              <a:t>Annu. Rev. Genom. Hum. Genet. 2018. 19:73–96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12387478" y="1028700"/>
            <a:ext cx="9525" cy="8229600"/>
          </a:xfrm>
          <a:prstGeom prst="rect">
            <a:avLst/>
          </a:prstGeom>
          <a:solidFill>
            <a:srgbClr val="F7F7F7"/>
          </a:solidFill>
        </p:spPr>
      </p:sp>
      <p:grpSp>
        <p:nvGrpSpPr>
          <p:cNvPr id="3" name="Group 3"/>
          <p:cNvGrpSpPr/>
          <p:nvPr/>
        </p:nvGrpSpPr>
        <p:grpSpPr>
          <a:xfrm>
            <a:off x="1834894" y="1953225"/>
            <a:ext cx="9745153" cy="6380549"/>
            <a:chOff x="0" y="0"/>
            <a:chExt cx="12993538" cy="8507399"/>
          </a:xfrm>
        </p:grpSpPr>
        <p:sp>
          <p:nvSpPr>
            <p:cNvPr id="4" name="TextBox 4"/>
            <p:cNvSpPr txBox="1"/>
            <p:nvPr/>
          </p:nvSpPr>
          <p:spPr>
            <a:xfrm>
              <a:off x="0" y="47625"/>
              <a:ext cx="12993538" cy="2130002"/>
            </a:xfrm>
            <a:prstGeom prst="rect">
              <a:avLst/>
            </a:prstGeom>
          </p:spPr>
          <p:txBody>
            <a:bodyPr lIns="0" tIns="0" rIns="0" bIns="0" rtlCol="0" anchor="t">
              <a:spAutoFit/>
            </a:bodyPr>
            <a:lstStyle/>
            <a:p>
              <a:pPr>
                <a:lnSpc>
                  <a:spcPts val="6160"/>
                </a:lnSpc>
              </a:pPr>
              <a:r>
                <a:rPr lang="en-US" sz="5600">
                  <a:solidFill>
                    <a:srgbClr val="F7F7F7"/>
                  </a:solidFill>
                  <a:latin typeface="Barlow Bold"/>
                </a:rPr>
                <a:t>Imputation software </a:t>
              </a:r>
            </a:p>
            <a:p>
              <a:pPr>
                <a:lnSpc>
                  <a:spcPts val="6160"/>
                </a:lnSpc>
              </a:pPr>
              <a:r>
                <a:rPr lang="en-US" sz="5600">
                  <a:solidFill>
                    <a:srgbClr val="F7F7F7"/>
                  </a:solidFill>
                  <a:latin typeface="Barlow Bold"/>
                </a:rPr>
                <a:t>Pros &amp; Cons</a:t>
              </a:r>
            </a:p>
          </p:txBody>
        </p:sp>
        <p:sp>
          <p:nvSpPr>
            <p:cNvPr id="5" name="TextBox 5"/>
            <p:cNvSpPr txBox="1"/>
            <p:nvPr/>
          </p:nvSpPr>
          <p:spPr>
            <a:xfrm>
              <a:off x="0" y="2756416"/>
              <a:ext cx="12993538" cy="5750983"/>
            </a:xfrm>
            <a:prstGeom prst="rect">
              <a:avLst/>
            </a:prstGeom>
          </p:spPr>
          <p:txBody>
            <a:bodyPr lIns="0" tIns="0" rIns="0" bIns="0" rtlCol="0" anchor="t">
              <a:spAutoFit/>
            </a:bodyPr>
            <a:lstStyle/>
            <a:p>
              <a:pPr algn="just">
                <a:lnSpc>
                  <a:spcPts val="5780"/>
                </a:lnSpc>
              </a:pPr>
              <a:r>
                <a:rPr lang="en-US" sz="3400">
                  <a:solidFill>
                    <a:srgbClr val="F7F7F7"/>
                  </a:solidFill>
                  <a:latin typeface="Barlow Light"/>
                </a:rPr>
                <a:t>Pros: flexible about reference, majority are free, easy to get imputation accuracy, more flexible in all aspects </a:t>
              </a:r>
              <a:r>
                <a:rPr lang="en-US" sz="3400">
                  <a:solidFill>
                    <a:srgbClr val="F7F7F7"/>
                  </a:solidFill>
                  <a:latin typeface="Arimo"/>
                </a:rPr>
                <a:t> </a:t>
              </a:r>
            </a:p>
            <a:p>
              <a:pPr algn="just">
                <a:lnSpc>
                  <a:spcPts val="5780"/>
                </a:lnSpc>
              </a:pPr>
              <a:r>
                <a:rPr lang="en-US" sz="3400">
                  <a:solidFill>
                    <a:srgbClr val="F7F7F7"/>
                  </a:solidFill>
                  <a:latin typeface="Arimo"/>
                </a:rPr>
                <a:t>Cons: might be slow, may need large memory, software may contain bugs, license problem, performance might vary based on dataset</a:t>
              </a:r>
            </a:p>
          </p:txBody>
        </p:sp>
      </p:gr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690932" y="6899719"/>
            <a:ext cx="2418104" cy="2358581"/>
          </a:xfrm>
          <a:prstGeom prst="rect">
            <a:avLst/>
          </a:prstGeom>
        </p:spPr>
      </p:pic>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690932" y="3837048"/>
            <a:ext cx="2418104" cy="2554230"/>
          </a:xfrm>
          <a:prstGeom prst="rect">
            <a:avLst/>
          </a:prstGeom>
        </p:spPr>
      </p:pic>
      <p:pic>
        <p:nvPicPr>
          <p:cNvPr id="8" name="Picture 8"/>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90932" y="1028700"/>
            <a:ext cx="2418104" cy="2299907"/>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7310887" y="3074304"/>
            <a:ext cx="9538658" cy="4138392"/>
            <a:chOff x="0" y="0"/>
            <a:chExt cx="12718211" cy="5517855"/>
          </a:xfrm>
        </p:grpSpPr>
        <p:sp>
          <p:nvSpPr>
            <p:cNvPr id="3" name="AutoShape 3"/>
            <p:cNvSpPr/>
            <p:nvPr/>
          </p:nvSpPr>
          <p:spPr>
            <a:xfrm>
              <a:off x="0" y="4385202"/>
              <a:ext cx="12718211" cy="12700"/>
            </a:xfrm>
            <a:prstGeom prst="rect">
              <a:avLst/>
            </a:prstGeom>
            <a:solidFill>
              <a:srgbClr val="F7F7F7"/>
            </a:solidFill>
          </p:spPr>
        </p:sp>
        <p:sp>
          <p:nvSpPr>
            <p:cNvPr id="4" name="TextBox 4"/>
            <p:cNvSpPr txBox="1"/>
            <p:nvPr/>
          </p:nvSpPr>
          <p:spPr>
            <a:xfrm>
              <a:off x="0" y="85725"/>
              <a:ext cx="12718211" cy="3659584"/>
            </a:xfrm>
            <a:prstGeom prst="rect">
              <a:avLst/>
            </a:prstGeom>
          </p:spPr>
          <p:txBody>
            <a:bodyPr lIns="0" tIns="0" rIns="0" bIns="0" rtlCol="0" anchor="t">
              <a:spAutoFit/>
            </a:bodyPr>
            <a:lstStyle/>
            <a:p>
              <a:pPr>
                <a:lnSpc>
                  <a:spcPts val="10647"/>
                </a:lnSpc>
              </a:pPr>
              <a:r>
                <a:rPr lang="en-US" sz="9679">
                  <a:solidFill>
                    <a:srgbClr val="F7F7F7"/>
                  </a:solidFill>
                  <a:latin typeface="Barlow Bold"/>
                </a:rPr>
                <a:t>Do you have questions so far?</a:t>
              </a:r>
            </a:p>
          </p:txBody>
        </p:sp>
        <p:sp>
          <p:nvSpPr>
            <p:cNvPr id="5" name="TextBox 5"/>
            <p:cNvSpPr txBox="1"/>
            <p:nvPr/>
          </p:nvSpPr>
          <p:spPr>
            <a:xfrm>
              <a:off x="0" y="4999695"/>
              <a:ext cx="12718211" cy="518160"/>
            </a:xfrm>
            <a:prstGeom prst="rect">
              <a:avLst/>
            </a:prstGeom>
          </p:spPr>
          <p:txBody>
            <a:bodyPr lIns="0" tIns="0" rIns="0" bIns="0" rtlCol="0" anchor="t">
              <a:spAutoFit/>
            </a:bodyPr>
            <a:lstStyle/>
            <a:p>
              <a:pPr>
                <a:lnSpc>
                  <a:spcPts val="3120"/>
                </a:lnSpc>
              </a:pPr>
              <a:endParaRPr/>
            </a:p>
          </p:txBody>
        </p:sp>
      </p:gr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022082" y="2950779"/>
            <a:ext cx="4037457" cy="438544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185219" y="1888946"/>
            <a:ext cx="3964858" cy="6509109"/>
          </a:xfrm>
          <a:prstGeom prst="rect">
            <a:avLst/>
          </a:prstGeom>
        </p:spPr>
      </p:pic>
      <p:sp>
        <p:nvSpPr>
          <p:cNvPr id="3" name="AutoShape 3"/>
          <p:cNvSpPr/>
          <p:nvPr/>
        </p:nvSpPr>
        <p:spPr>
          <a:xfrm>
            <a:off x="7703258" y="1028700"/>
            <a:ext cx="9525" cy="8229600"/>
          </a:xfrm>
          <a:prstGeom prst="rect">
            <a:avLst/>
          </a:prstGeom>
          <a:solidFill>
            <a:srgbClr val="F7F7F7"/>
          </a:solidFill>
        </p:spPr>
      </p:sp>
      <p:grpSp>
        <p:nvGrpSpPr>
          <p:cNvPr id="4" name="Group 4"/>
          <p:cNvGrpSpPr/>
          <p:nvPr/>
        </p:nvGrpSpPr>
        <p:grpSpPr>
          <a:xfrm>
            <a:off x="8928950" y="1323161"/>
            <a:ext cx="8149413" cy="7640679"/>
            <a:chOff x="0" y="0"/>
            <a:chExt cx="10865883" cy="10187572"/>
          </a:xfrm>
        </p:grpSpPr>
        <p:sp>
          <p:nvSpPr>
            <p:cNvPr id="5" name="TextBox 5"/>
            <p:cNvSpPr txBox="1"/>
            <p:nvPr/>
          </p:nvSpPr>
          <p:spPr>
            <a:xfrm>
              <a:off x="0" y="0"/>
              <a:ext cx="10865883" cy="508000"/>
            </a:xfrm>
            <a:prstGeom prst="rect">
              <a:avLst/>
            </a:prstGeom>
          </p:spPr>
          <p:txBody>
            <a:bodyPr lIns="0" tIns="0" rIns="0" bIns="0" rtlCol="0" anchor="t">
              <a:spAutoFit/>
            </a:bodyPr>
            <a:lstStyle/>
            <a:p>
              <a:pPr>
                <a:lnSpc>
                  <a:spcPts val="3000"/>
                </a:lnSpc>
              </a:pPr>
              <a:r>
                <a:rPr lang="en-US" sz="2500" spc="500">
                  <a:solidFill>
                    <a:srgbClr val="F7F7F7"/>
                  </a:solidFill>
                  <a:latin typeface="Barlow Medium Bold"/>
                </a:rPr>
                <a:t>Today's Agenda</a:t>
              </a:r>
            </a:p>
          </p:txBody>
        </p:sp>
        <p:sp>
          <p:nvSpPr>
            <p:cNvPr id="6" name="TextBox 6"/>
            <p:cNvSpPr txBox="1"/>
            <p:nvPr/>
          </p:nvSpPr>
          <p:spPr>
            <a:xfrm>
              <a:off x="0" y="4623067"/>
              <a:ext cx="10865883" cy="5564505"/>
            </a:xfrm>
            <a:prstGeom prst="rect">
              <a:avLst/>
            </a:prstGeom>
          </p:spPr>
          <p:txBody>
            <a:bodyPr lIns="0" tIns="0" rIns="0" bIns="0" rtlCol="0" anchor="t">
              <a:spAutoFit/>
            </a:bodyPr>
            <a:lstStyle/>
            <a:p>
              <a:pPr>
                <a:lnSpc>
                  <a:spcPts val="4800"/>
                </a:lnSpc>
              </a:pPr>
              <a:r>
                <a:rPr lang="en-US" sz="2399" spc="9">
                  <a:solidFill>
                    <a:srgbClr val="F7F7F7"/>
                  </a:solidFill>
                  <a:latin typeface="Barlow Light Bold"/>
                </a:rPr>
                <a:t>9:00-9:30  Test NeSI &amp; Greeting</a:t>
              </a:r>
            </a:p>
            <a:p>
              <a:pPr>
                <a:lnSpc>
                  <a:spcPts val="4800"/>
                </a:lnSpc>
              </a:pPr>
              <a:r>
                <a:rPr lang="en-US" sz="2400" spc="9">
                  <a:solidFill>
                    <a:srgbClr val="F7F7F7"/>
                  </a:solidFill>
                  <a:latin typeface="Barlow Light Bold"/>
                </a:rPr>
                <a:t>9:30-10:30 Imputation introduction (Dr. Yu Wang)</a:t>
              </a:r>
            </a:p>
            <a:p>
              <a:pPr>
                <a:lnSpc>
                  <a:spcPts val="4800"/>
                </a:lnSpc>
              </a:pPr>
              <a:r>
                <a:rPr lang="en-US" sz="2400" spc="9">
                  <a:solidFill>
                    <a:srgbClr val="F7F7F7"/>
                  </a:solidFill>
                  <a:latin typeface="Barlow Light Bold"/>
                </a:rPr>
                <a:t>10:30-11:00 Coffee break</a:t>
              </a:r>
            </a:p>
            <a:p>
              <a:pPr>
                <a:lnSpc>
                  <a:spcPts val="4800"/>
                </a:lnSpc>
              </a:pPr>
              <a:r>
                <a:rPr lang="en-US" sz="2400" spc="9">
                  <a:solidFill>
                    <a:srgbClr val="F7F7F7"/>
                  </a:solidFill>
                  <a:latin typeface="Barlow Light Bold"/>
                </a:rPr>
                <a:t>11:00-12:00 Imputation application (Dr. Andrew Wallace)</a:t>
              </a:r>
            </a:p>
            <a:p>
              <a:pPr>
                <a:lnSpc>
                  <a:spcPts val="4800"/>
                </a:lnSpc>
              </a:pPr>
              <a:r>
                <a:rPr lang="en-US" sz="2400" spc="9">
                  <a:solidFill>
                    <a:srgbClr val="F7F7F7"/>
                  </a:solidFill>
                  <a:latin typeface="Barlow Light Bold"/>
                </a:rPr>
                <a:t>12:00-13:00 Lunch break</a:t>
              </a:r>
            </a:p>
            <a:p>
              <a:pPr>
                <a:lnSpc>
                  <a:spcPts val="4800"/>
                </a:lnSpc>
              </a:pPr>
              <a:r>
                <a:rPr lang="en-US" sz="2400" spc="9">
                  <a:solidFill>
                    <a:srgbClr val="F7F7F7"/>
                  </a:solidFill>
                  <a:latin typeface="Barlow Light Bold"/>
                </a:rPr>
                <a:t>13:00-15:30 Tutorial</a:t>
              </a:r>
            </a:p>
            <a:p>
              <a:pPr>
                <a:lnSpc>
                  <a:spcPts val="4799"/>
                </a:lnSpc>
              </a:pPr>
              <a:r>
                <a:rPr lang="en-US" sz="2400" spc="9">
                  <a:solidFill>
                    <a:srgbClr val="F7F7F7"/>
                  </a:solidFill>
                  <a:latin typeface="Barlow Light Bold"/>
                </a:rPr>
                <a:t>15:30-16:00 Wrap up</a:t>
              </a:r>
            </a:p>
          </p:txBody>
        </p:sp>
        <p:sp>
          <p:nvSpPr>
            <p:cNvPr id="7" name="TextBox 7"/>
            <p:cNvSpPr txBox="1"/>
            <p:nvPr/>
          </p:nvSpPr>
          <p:spPr>
            <a:xfrm>
              <a:off x="0" y="1337761"/>
              <a:ext cx="10865883" cy="2722245"/>
            </a:xfrm>
            <a:prstGeom prst="rect">
              <a:avLst/>
            </a:prstGeom>
          </p:spPr>
          <p:txBody>
            <a:bodyPr lIns="0" tIns="0" rIns="0" bIns="0" rtlCol="0" anchor="t">
              <a:spAutoFit/>
            </a:bodyPr>
            <a:lstStyle/>
            <a:p>
              <a:pPr>
                <a:lnSpc>
                  <a:spcPts val="7920"/>
                </a:lnSpc>
              </a:pPr>
              <a:r>
                <a:rPr lang="en-US" sz="7200">
                  <a:solidFill>
                    <a:srgbClr val="F7F7F7"/>
                  </a:solidFill>
                  <a:latin typeface="Barlow Bold"/>
                </a:rPr>
                <a:t>Welcome</a:t>
              </a:r>
            </a:p>
            <a:p>
              <a:pPr>
                <a:lnSpc>
                  <a:spcPts val="7920"/>
                </a:lnSpc>
              </a:pPr>
              <a:r>
                <a:rPr lang="en-US" sz="7200">
                  <a:solidFill>
                    <a:srgbClr val="F7F7F7"/>
                  </a:solidFill>
                  <a:latin typeface="Barlow Bold"/>
                </a:rPr>
                <a:t>to the workshop!</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288514" y="1610983"/>
            <a:ext cx="9525" cy="7065034"/>
          </a:xfrm>
          <a:prstGeom prst="rect">
            <a:avLst/>
          </a:prstGeom>
          <a:solidFill>
            <a:srgbClr val="F7F7F7"/>
          </a:solidFill>
        </p:spPr>
      </p:sp>
      <p:pic>
        <p:nvPicPr>
          <p:cNvPr id="3" name="Picture 3"/>
          <p:cNvPicPr>
            <a:picLocks noChangeAspect="1"/>
          </p:cNvPicPr>
          <p:nvPr/>
        </p:nvPicPr>
        <p:blipFill>
          <a:blip r:embed="rId2"/>
          <a:srcRect/>
          <a:stretch>
            <a:fillRect/>
          </a:stretch>
        </p:blipFill>
        <p:spPr>
          <a:xfrm>
            <a:off x="13475600" y="6692221"/>
            <a:ext cx="2471862" cy="2548707"/>
          </a:xfrm>
          <a:prstGeom prst="rect">
            <a:avLst/>
          </a:prstGeom>
        </p:spPr>
      </p:pic>
      <p:pic>
        <p:nvPicPr>
          <p:cNvPr id="4" name="Picture 4"/>
          <p:cNvPicPr>
            <a:picLocks noChangeAspect="1"/>
          </p:cNvPicPr>
          <p:nvPr/>
        </p:nvPicPr>
        <p:blipFill>
          <a:blip r:embed="rId3"/>
          <a:srcRect/>
          <a:stretch>
            <a:fillRect/>
          </a:stretch>
        </p:blipFill>
        <p:spPr>
          <a:xfrm>
            <a:off x="9408694" y="5494889"/>
            <a:ext cx="1808648" cy="1934383"/>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246948" y="2537448"/>
            <a:ext cx="3765362" cy="5429127"/>
          </a:xfrm>
          <a:prstGeom prst="rect">
            <a:avLst/>
          </a:prstGeom>
        </p:spPr>
      </p:pic>
      <p:pic>
        <p:nvPicPr>
          <p:cNvPr id="6" name="Picture 6"/>
          <p:cNvPicPr>
            <a:picLocks noChangeAspect="1"/>
          </p:cNvPicPr>
          <p:nvPr/>
        </p:nvPicPr>
        <p:blipFill>
          <a:blip r:embed="rId6"/>
          <a:srcRect/>
          <a:stretch>
            <a:fillRect/>
          </a:stretch>
        </p:blipFill>
        <p:spPr>
          <a:xfrm>
            <a:off x="13642481" y="3705431"/>
            <a:ext cx="2304981" cy="2876138"/>
          </a:xfrm>
          <a:prstGeom prst="rect">
            <a:avLst/>
          </a:prstGeom>
        </p:spPr>
      </p:pic>
      <p:sp>
        <p:nvSpPr>
          <p:cNvPr id="7" name="TextBox 7"/>
          <p:cNvSpPr txBox="1"/>
          <p:nvPr/>
        </p:nvSpPr>
        <p:spPr>
          <a:xfrm>
            <a:off x="7661816" y="1658608"/>
            <a:ext cx="9273731" cy="1805305"/>
          </a:xfrm>
          <a:prstGeom prst="rect">
            <a:avLst/>
          </a:prstGeom>
        </p:spPr>
        <p:txBody>
          <a:bodyPr lIns="0" tIns="0" rIns="0" bIns="0" rtlCol="0" anchor="t">
            <a:spAutoFit/>
          </a:bodyPr>
          <a:lstStyle/>
          <a:p>
            <a:pPr>
              <a:lnSpc>
                <a:spcPts val="7040"/>
              </a:lnSpc>
            </a:pPr>
            <a:r>
              <a:rPr lang="en-US" sz="6400">
                <a:solidFill>
                  <a:srgbClr val="F7F7F7"/>
                </a:solidFill>
                <a:latin typeface="Barlow Bold"/>
              </a:rPr>
              <a:t>How do I know if the imputation was done well</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1462280" y="1076325"/>
            <a:ext cx="15363441" cy="804545"/>
          </a:xfrm>
          <a:prstGeom prst="rect">
            <a:avLst/>
          </a:prstGeom>
        </p:spPr>
        <p:txBody>
          <a:bodyPr lIns="0" tIns="0" rIns="0" bIns="0" rtlCol="0" anchor="t">
            <a:spAutoFit/>
          </a:bodyPr>
          <a:lstStyle/>
          <a:p>
            <a:pPr algn="ctr">
              <a:lnSpc>
                <a:spcPts val="6160"/>
              </a:lnSpc>
            </a:pPr>
            <a:r>
              <a:rPr lang="en-US" sz="5600">
                <a:solidFill>
                  <a:srgbClr val="F7F7F7"/>
                </a:solidFill>
                <a:latin typeface="Barlow Medium Bold"/>
              </a:rPr>
              <a:t>Parameters to evaluate imputation accuracy </a:t>
            </a:r>
          </a:p>
        </p:txBody>
      </p:sp>
      <p:grpSp>
        <p:nvGrpSpPr>
          <p:cNvPr id="3" name="Group 3"/>
          <p:cNvGrpSpPr/>
          <p:nvPr/>
        </p:nvGrpSpPr>
        <p:grpSpPr>
          <a:xfrm>
            <a:off x="14117281" y="2658055"/>
            <a:ext cx="3142019" cy="6901914"/>
            <a:chOff x="0" y="0"/>
            <a:chExt cx="4189359" cy="9202552"/>
          </a:xfrm>
        </p:grpSpPr>
        <p:sp>
          <p:nvSpPr>
            <p:cNvPr id="4" name="TextBox 4"/>
            <p:cNvSpPr txBox="1"/>
            <p:nvPr/>
          </p:nvSpPr>
          <p:spPr>
            <a:xfrm>
              <a:off x="0" y="4198117"/>
              <a:ext cx="4189359" cy="5004435"/>
            </a:xfrm>
            <a:prstGeom prst="rect">
              <a:avLst/>
            </a:prstGeom>
          </p:spPr>
          <p:txBody>
            <a:bodyPr lIns="0" tIns="0" rIns="0" bIns="0" rtlCol="0" anchor="t">
              <a:spAutoFit/>
            </a:bodyPr>
            <a:lstStyle/>
            <a:p>
              <a:pPr algn="ctr">
                <a:lnSpc>
                  <a:spcPts val="2700"/>
                </a:lnSpc>
              </a:pPr>
              <a:r>
                <a:rPr lang="en-US" sz="1800" spc="7">
                  <a:solidFill>
                    <a:srgbClr val="F7F7F7"/>
                  </a:solidFill>
                  <a:latin typeface="Barlow Light Bold"/>
                </a:rPr>
                <a:t>BEAGLE R2 approximates the squared correlation between the most likely genotype and the true unobserved allele dosage. IMPUTE2/Minimac3 INFO considers allele frequency as well as the observed and expected allele dosage. Neither of these need true genotypes.</a:t>
              </a:r>
            </a:p>
            <a:p>
              <a:pPr algn="ctr">
                <a:lnSpc>
                  <a:spcPts val="2700"/>
                </a:lnSpc>
              </a:pPr>
              <a:endParaRPr lang="en-US" sz="1800" spc="7">
                <a:solidFill>
                  <a:srgbClr val="F7F7F7"/>
                </a:solidFill>
                <a:latin typeface="Barlow Light Bold"/>
              </a:endParaRPr>
            </a:p>
          </p:txBody>
        </p:sp>
        <p:sp>
          <p:nvSpPr>
            <p:cNvPr id="5" name="TextBox 5"/>
            <p:cNvSpPr txBox="1"/>
            <p:nvPr/>
          </p:nvSpPr>
          <p:spPr>
            <a:xfrm>
              <a:off x="0" y="2854215"/>
              <a:ext cx="4189359" cy="1118023"/>
            </a:xfrm>
            <a:prstGeom prst="rect">
              <a:avLst/>
            </a:prstGeom>
          </p:spPr>
          <p:txBody>
            <a:bodyPr lIns="0" tIns="0" rIns="0" bIns="0" rtlCol="0" anchor="t">
              <a:spAutoFit/>
            </a:bodyPr>
            <a:lstStyle/>
            <a:p>
              <a:pPr algn="ctr">
                <a:lnSpc>
                  <a:spcPts val="3379"/>
                </a:lnSpc>
              </a:pPr>
              <a:r>
                <a:rPr lang="en-US" sz="2599">
                  <a:solidFill>
                    <a:srgbClr val="F7F7F7"/>
                  </a:solidFill>
                  <a:latin typeface="Barlow Medium Bold"/>
                </a:rPr>
                <a:t>Dosage/Allelic R-square</a:t>
              </a:r>
            </a:p>
          </p:txBody>
        </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48674" y="0"/>
              <a:ext cx="1492011" cy="2048986"/>
            </a:xfrm>
            <a:prstGeom prst="rect">
              <a:avLst/>
            </a:prstGeom>
          </p:spPr>
        </p:pic>
      </p:grpSp>
      <p:grpSp>
        <p:nvGrpSpPr>
          <p:cNvPr id="7" name="Group 7"/>
          <p:cNvGrpSpPr/>
          <p:nvPr/>
        </p:nvGrpSpPr>
        <p:grpSpPr>
          <a:xfrm>
            <a:off x="5652691" y="2658055"/>
            <a:ext cx="3141409" cy="4415428"/>
            <a:chOff x="0" y="0"/>
            <a:chExt cx="4188545" cy="5887238"/>
          </a:xfrm>
        </p:grpSpPr>
        <p:sp>
          <p:nvSpPr>
            <p:cNvPr id="8" name="TextBox 8"/>
            <p:cNvSpPr txBox="1"/>
            <p:nvPr/>
          </p:nvSpPr>
          <p:spPr>
            <a:xfrm>
              <a:off x="0" y="3626003"/>
              <a:ext cx="4188545" cy="2261235"/>
            </a:xfrm>
            <a:prstGeom prst="rect">
              <a:avLst/>
            </a:prstGeom>
          </p:spPr>
          <p:txBody>
            <a:bodyPr lIns="0" tIns="0" rIns="0" bIns="0" rtlCol="0" anchor="t">
              <a:spAutoFit/>
            </a:bodyPr>
            <a:lstStyle/>
            <a:p>
              <a:pPr algn="ctr">
                <a:lnSpc>
                  <a:spcPts val="2700"/>
                </a:lnSpc>
              </a:pPr>
              <a:r>
                <a:rPr lang="en-US" sz="1800" spc="7">
                  <a:solidFill>
                    <a:srgbClr val="F7F7F7"/>
                  </a:solidFill>
                  <a:latin typeface="Barlow Light Bold"/>
                </a:rPr>
                <a:t>Pearson correlation coefficient between true and imputed genotypes. Need to know the true status. </a:t>
              </a:r>
            </a:p>
            <a:p>
              <a:pPr algn="ctr">
                <a:lnSpc>
                  <a:spcPts val="2700"/>
                </a:lnSpc>
              </a:pPr>
              <a:endParaRPr lang="en-US" sz="1800" spc="7">
                <a:solidFill>
                  <a:srgbClr val="F7F7F7"/>
                </a:solidFill>
                <a:latin typeface="Barlow Light Bold"/>
              </a:endParaRPr>
            </a:p>
          </p:txBody>
        </p:sp>
        <p:sp>
          <p:nvSpPr>
            <p:cNvPr id="9" name="TextBox 9"/>
            <p:cNvSpPr txBox="1"/>
            <p:nvPr/>
          </p:nvSpPr>
          <p:spPr>
            <a:xfrm>
              <a:off x="0" y="2853657"/>
              <a:ext cx="4188545" cy="546523"/>
            </a:xfrm>
            <a:prstGeom prst="rect">
              <a:avLst/>
            </a:prstGeom>
          </p:spPr>
          <p:txBody>
            <a:bodyPr lIns="0" tIns="0" rIns="0" bIns="0" rtlCol="0" anchor="t">
              <a:spAutoFit/>
            </a:bodyPr>
            <a:lstStyle/>
            <a:p>
              <a:pPr algn="ctr">
                <a:lnSpc>
                  <a:spcPts val="3380"/>
                </a:lnSpc>
              </a:pPr>
              <a:r>
                <a:rPr lang="en-US" sz="2600">
                  <a:solidFill>
                    <a:srgbClr val="F7F7F7"/>
                  </a:solidFill>
                  <a:latin typeface="Barlow Medium Bold"/>
                </a:rPr>
                <a:t>Genotype correlation</a:t>
              </a:r>
            </a:p>
          </p:txBody>
        </p:sp>
        <p:pic>
          <p:nvPicPr>
            <p:cNvPr id="10" name="Picture 1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64147" y="0"/>
              <a:ext cx="1460251" cy="2048589"/>
            </a:xfrm>
            <a:prstGeom prst="rect">
              <a:avLst/>
            </a:prstGeom>
          </p:spPr>
        </p:pic>
      </p:grpSp>
      <p:grpSp>
        <p:nvGrpSpPr>
          <p:cNvPr id="11" name="Group 11"/>
          <p:cNvGrpSpPr/>
          <p:nvPr/>
        </p:nvGrpSpPr>
        <p:grpSpPr>
          <a:xfrm>
            <a:off x="1325164" y="2658055"/>
            <a:ext cx="3141320" cy="6901386"/>
            <a:chOff x="0" y="0"/>
            <a:chExt cx="4188427" cy="9201849"/>
          </a:xfrm>
        </p:grpSpPr>
        <p:sp>
          <p:nvSpPr>
            <p:cNvPr id="12" name="TextBox 12"/>
            <p:cNvSpPr txBox="1"/>
            <p:nvPr/>
          </p:nvSpPr>
          <p:spPr>
            <a:xfrm>
              <a:off x="0" y="4245039"/>
              <a:ext cx="4188427" cy="4956810"/>
            </a:xfrm>
            <a:prstGeom prst="rect">
              <a:avLst/>
            </a:prstGeom>
          </p:spPr>
          <p:txBody>
            <a:bodyPr lIns="0" tIns="0" rIns="0" bIns="0" rtlCol="0" anchor="t">
              <a:spAutoFit/>
            </a:bodyPr>
            <a:lstStyle/>
            <a:p>
              <a:pPr algn="ctr">
                <a:lnSpc>
                  <a:spcPts val="2250"/>
                </a:lnSpc>
              </a:pPr>
              <a:r>
                <a:rPr lang="en-US" sz="1800" spc="7">
                  <a:solidFill>
                    <a:srgbClr val="F7F7F7"/>
                  </a:solidFill>
                  <a:latin typeface="Barlow Light Bold"/>
                </a:rPr>
                <a:t>Genotype concordance is computed per locus as the percentage (or proportion) of alleles or genotypes that is imputed incorrectly. A closely related measure is the percentage of correctly imputed alleles or genotypes, which can simply be calculated as 100% minus the imputation error rate. Need to know the true status. </a:t>
              </a:r>
            </a:p>
            <a:p>
              <a:pPr algn="ctr">
                <a:lnSpc>
                  <a:spcPts val="2250"/>
                </a:lnSpc>
              </a:pPr>
              <a:endParaRPr lang="en-US" sz="1800" spc="7">
                <a:solidFill>
                  <a:srgbClr val="F7F7F7"/>
                </a:solidFill>
                <a:latin typeface="Barlow Light Bold"/>
              </a:endParaRPr>
            </a:p>
          </p:txBody>
        </p:sp>
        <p:sp>
          <p:nvSpPr>
            <p:cNvPr id="13" name="TextBox 13"/>
            <p:cNvSpPr txBox="1"/>
            <p:nvPr/>
          </p:nvSpPr>
          <p:spPr>
            <a:xfrm>
              <a:off x="0" y="2853576"/>
              <a:ext cx="4188427" cy="1118023"/>
            </a:xfrm>
            <a:prstGeom prst="rect">
              <a:avLst/>
            </a:prstGeom>
          </p:spPr>
          <p:txBody>
            <a:bodyPr lIns="0" tIns="0" rIns="0" bIns="0" rtlCol="0" anchor="t">
              <a:spAutoFit/>
            </a:bodyPr>
            <a:lstStyle/>
            <a:p>
              <a:pPr algn="ctr">
                <a:lnSpc>
                  <a:spcPts val="3380"/>
                </a:lnSpc>
              </a:pPr>
              <a:r>
                <a:rPr lang="en-US" sz="2600">
                  <a:solidFill>
                    <a:srgbClr val="F7F7F7"/>
                  </a:solidFill>
                  <a:latin typeface="Barlow Medium Bold"/>
                </a:rPr>
                <a:t>Genotype concordance </a:t>
              </a:r>
            </a:p>
          </p:txBody>
        </p:sp>
        <p:pic>
          <p:nvPicPr>
            <p:cNvPr id="14" name="Picture 1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9720" y="0"/>
              <a:ext cx="1320145" cy="2048531"/>
            </a:xfrm>
            <a:prstGeom prst="rect">
              <a:avLst/>
            </a:prstGeom>
          </p:spPr>
        </p:pic>
      </p:grpSp>
      <p:grpSp>
        <p:nvGrpSpPr>
          <p:cNvPr id="15" name="Group 15"/>
          <p:cNvGrpSpPr/>
          <p:nvPr/>
        </p:nvGrpSpPr>
        <p:grpSpPr>
          <a:xfrm>
            <a:off x="9961226" y="2658055"/>
            <a:ext cx="3147059" cy="5619848"/>
            <a:chOff x="0" y="0"/>
            <a:chExt cx="4196078" cy="7493130"/>
          </a:xfrm>
        </p:grpSpPr>
        <p:sp>
          <p:nvSpPr>
            <p:cNvPr id="16" name="TextBox 16"/>
            <p:cNvSpPr txBox="1"/>
            <p:nvPr/>
          </p:nvSpPr>
          <p:spPr>
            <a:xfrm>
              <a:off x="0" y="4774695"/>
              <a:ext cx="4196078" cy="2718435"/>
            </a:xfrm>
            <a:prstGeom prst="rect">
              <a:avLst/>
            </a:prstGeom>
          </p:spPr>
          <p:txBody>
            <a:bodyPr lIns="0" tIns="0" rIns="0" bIns="0" rtlCol="0" anchor="t">
              <a:spAutoFit/>
            </a:bodyPr>
            <a:lstStyle/>
            <a:p>
              <a:pPr algn="ctr">
                <a:lnSpc>
                  <a:spcPts val="2700"/>
                </a:lnSpc>
              </a:pPr>
              <a:r>
                <a:rPr lang="en-US" sz="1800" spc="7">
                  <a:solidFill>
                    <a:srgbClr val="F7F7F7"/>
                  </a:solidFill>
                  <a:latin typeface="Barlow Light Bold"/>
                </a:rPr>
                <a:t>It adjusts the concordance between imputed and genotyped SNPs for chance, however is not widely used in accuracy assessment.</a:t>
              </a:r>
            </a:p>
            <a:p>
              <a:pPr algn="ctr">
                <a:lnSpc>
                  <a:spcPts val="2700"/>
                </a:lnSpc>
              </a:pPr>
              <a:endParaRPr lang="en-US" sz="1800" spc="7">
                <a:solidFill>
                  <a:srgbClr val="F7F7F7"/>
                </a:solidFill>
                <a:latin typeface="Barlow Light Bold"/>
              </a:endParaRPr>
            </a:p>
          </p:txBody>
        </p:sp>
        <p:sp>
          <p:nvSpPr>
            <p:cNvPr id="17" name="TextBox 17"/>
            <p:cNvSpPr txBox="1"/>
            <p:nvPr/>
          </p:nvSpPr>
          <p:spPr>
            <a:xfrm>
              <a:off x="0" y="2858823"/>
              <a:ext cx="4196078" cy="1689523"/>
            </a:xfrm>
            <a:prstGeom prst="rect">
              <a:avLst/>
            </a:prstGeom>
          </p:spPr>
          <p:txBody>
            <a:bodyPr lIns="0" tIns="0" rIns="0" bIns="0" rtlCol="0" anchor="t">
              <a:spAutoFit/>
            </a:bodyPr>
            <a:lstStyle/>
            <a:p>
              <a:pPr algn="ctr">
                <a:lnSpc>
                  <a:spcPts val="3380"/>
                </a:lnSpc>
              </a:pPr>
              <a:r>
                <a:rPr lang="en-US" sz="2600">
                  <a:solidFill>
                    <a:srgbClr val="F7F7F7"/>
                  </a:solidFill>
                  <a:latin typeface="Barlow Medium Bold"/>
                </a:rPr>
                <a:t>Imputation Quality Score (IQS) (Lin et al (2010))</a:t>
              </a:r>
            </a:p>
          </p:txBody>
        </p:sp>
        <p:pic>
          <p:nvPicPr>
            <p:cNvPr id="18" name="Picture 18"/>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359614" y="0"/>
              <a:ext cx="1345530" cy="2052273"/>
            </a:xfrm>
            <a:prstGeom prst="rect">
              <a:avLst/>
            </a:prstGeom>
          </p:spPr>
        </p:pic>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1427672" y="1280733"/>
            <a:ext cx="8115300" cy="2214036"/>
            <a:chOff x="0" y="0"/>
            <a:chExt cx="10820400" cy="2952049"/>
          </a:xfrm>
        </p:grpSpPr>
        <p:sp>
          <p:nvSpPr>
            <p:cNvPr id="3" name="AutoShape 3"/>
            <p:cNvSpPr/>
            <p:nvPr/>
          </p:nvSpPr>
          <p:spPr>
            <a:xfrm>
              <a:off x="0" y="2939349"/>
              <a:ext cx="10820400" cy="12700"/>
            </a:xfrm>
            <a:prstGeom prst="rect">
              <a:avLst/>
            </a:prstGeom>
            <a:solidFill>
              <a:srgbClr val="F7F7F7"/>
            </a:solidFill>
          </p:spPr>
        </p:sp>
        <p:sp>
          <p:nvSpPr>
            <p:cNvPr id="4" name="TextBox 4"/>
            <p:cNvSpPr txBox="1"/>
            <p:nvPr/>
          </p:nvSpPr>
          <p:spPr>
            <a:xfrm>
              <a:off x="0" y="47625"/>
              <a:ext cx="10820400" cy="2130002"/>
            </a:xfrm>
            <a:prstGeom prst="rect">
              <a:avLst/>
            </a:prstGeom>
          </p:spPr>
          <p:txBody>
            <a:bodyPr lIns="0" tIns="0" rIns="0" bIns="0" rtlCol="0" anchor="t">
              <a:spAutoFit/>
            </a:bodyPr>
            <a:lstStyle/>
            <a:p>
              <a:pPr>
                <a:lnSpc>
                  <a:spcPts val="6160"/>
                </a:lnSpc>
              </a:pPr>
              <a:r>
                <a:rPr lang="en-US" sz="5600">
                  <a:solidFill>
                    <a:srgbClr val="F7F7F7"/>
                  </a:solidFill>
                  <a:latin typeface="Barlow Bold"/>
                </a:rPr>
                <a:t>Why error rate is not recommended</a:t>
              </a:r>
            </a:p>
          </p:txBody>
        </p:sp>
      </p:grpSp>
      <p:pic>
        <p:nvPicPr>
          <p:cNvPr id="5" name="Picture 5"/>
          <p:cNvPicPr>
            <a:picLocks noChangeAspect="1"/>
          </p:cNvPicPr>
          <p:nvPr/>
        </p:nvPicPr>
        <p:blipFill>
          <a:blip r:embed="rId2"/>
          <a:srcRect/>
          <a:stretch>
            <a:fillRect/>
          </a:stretch>
        </p:blipFill>
        <p:spPr>
          <a:xfrm>
            <a:off x="10932795" y="1028700"/>
            <a:ext cx="6326505" cy="8229600"/>
          </a:xfrm>
          <a:prstGeom prst="rect">
            <a:avLst/>
          </a:prstGeom>
        </p:spPr>
      </p:pic>
      <p:sp>
        <p:nvSpPr>
          <p:cNvPr id="6" name="TextBox 6"/>
          <p:cNvSpPr txBox="1"/>
          <p:nvPr/>
        </p:nvSpPr>
        <p:spPr>
          <a:xfrm>
            <a:off x="1427672" y="3566646"/>
            <a:ext cx="8115300" cy="5023485"/>
          </a:xfrm>
          <a:prstGeom prst="rect">
            <a:avLst/>
          </a:prstGeom>
        </p:spPr>
        <p:txBody>
          <a:bodyPr lIns="0" tIns="0" rIns="0" bIns="0" rtlCol="0" anchor="t">
            <a:spAutoFit/>
          </a:bodyPr>
          <a:lstStyle/>
          <a:p>
            <a:pPr algn="just">
              <a:lnSpc>
                <a:spcPts val="3600"/>
              </a:lnSpc>
            </a:pPr>
            <a:r>
              <a:rPr lang="en-US" sz="2400" spc="4">
                <a:solidFill>
                  <a:srgbClr val="F7F7F7"/>
                </a:solidFill>
                <a:latin typeface="Barlow Light Bold"/>
              </a:rPr>
              <a:t>Our results provide further evidence that concordance rate inflates accuracy estimates particularly for rare and low frequency variants. These observations highlight a need to account for chance agreement not only when assessing imputation accuracy, but also more broadly in other situations for which concordance is traditionally used to assess accuracy, such as checking genotype agreement across duplicate samples. Concordance rate will always produce a value greater than or equal to IQS due to their mathematical relationship (see Methods for proof).</a:t>
            </a:r>
          </a:p>
          <a:p>
            <a:pPr algn="just">
              <a:lnSpc>
                <a:spcPts val="3600"/>
              </a:lnSpc>
            </a:pPr>
            <a:endParaRPr lang="en-US" sz="2400" spc="4">
              <a:solidFill>
                <a:srgbClr val="F7F7F7"/>
              </a:solidFill>
              <a:latin typeface="Barlow Light Bold"/>
            </a:endParaRPr>
          </a:p>
        </p:txBody>
      </p:sp>
      <p:sp>
        <p:nvSpPr>
          <p:cNvPr id="7" name="TextBox 7"/>
          <p:cNvSpPr txBox="1"/>
          <p:nvPr/>
        </p:nvSpPr>
        <p:spPr>
          <a:xfrm>
            <a:off x="1427672" y="8690411"/>
            <a:ext cx="8115300" cy="503555"/>
          </a:xfrm>
          <a:prstGeom prst="rect">
            <a:avLst/>
          </a:prstGeom>
        </p:spPr>
        <p:txBody>
          <a:bodyPr lIns="0" tIns="0" rIns="0" bIns="0" rtlCol="0" anchor="t">
            <a:spAutoFit/>
          </a:bodyPr>
          <a:lstStyle/>
          <a:p>
            <a:pPr>
              <a:lnSpc>
                <a:spcPts val="2080"/>
              </a:lnSpc>
              <a:spcBef>
                <a:spcPct val="0"/>
              </a:spcBef>
            </a:pPr>
            <a:r>
              <a:rPr lang="en-US" sz="1600">
                <a:solidFill>
                  <a:srgbClr val="F7F7F7"/>
                </a:solidFill>
                <a:latin typeface="Barlow Light"/>
              </a:rPr>
              <a:t>Ramnarine, Shelina, et al. "When does choice of accuracy measure alter  imputation accuracy assessments?." PloS one 10.10 (2015): e0137601.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918469" y="1028700"/>
            <a:ext cx="9525" cy="8229600"/>
          </a:xfrm>
          <a:prstGeom prst="rect">
            <a:avLst/>
          </a:prstGeom>
          <a:solidFill>
            <a:srgbClr val="F7F7F7"/>
          </a:solidFill>
        </p:spPr>
      </p:sp>
      <p:pic>
        <p:nvPicPr>
          <p:cNvPr id="3" name="Picture 3"/>
          <p:cNvPicPr>
            <a:picLocks noChangeAspect="1"/>
          </p:cNvPicPr>
          <p:nvPr/>
        </p:nvPicPr>
        <p:blipFill>
          <a:blip r:embed="rId2"/>
          <a:srcRect/>
          <a:stretch>
            <a:fillRect/>
          </a:stretch>
        </p:blipFill>
        <p:spPr>
          <a:xfrm>
            <a:off x="1353100" y="2741645"/>
            <a:ext cx="6104716" cy="4803711"/>
          </a:xfrm>
          <a:prstGeom prst="rect">
            <a:avLst/>
          </a:prstGeom>
        </p:spPr>
      </p:pic>
      <p:sp>
        <p:nvSpPr>
          <p:cNvPr id="4" name="TextBox 4"/>
          <p:cNvSpPr txBox="1"/>
          <p:nvPr/>
        </p:nvSpPr>
        <p:spPr>
          <a:xfrm>
            <a:off x="11434772" y="1312340"/>
            <a:ext cx="2241500" cy="646430"/>
          </a:xfrm>
          <a:prstGeom prst="rect">
            <a:avLst/>
          </a:prstGeom>
        </p:spPr>
        <p:txBody>
          <a:bodyPr lIns="0" tIns="0" rIns="0" bIns="0" rtlCol="0" anchor="t">
            <a:spAutoFit/>
          </a:bodyPr>
          <a:lstStyle/>
          <a:p>
            <a:pPr algn="ctr">
              <a:lnSpc>
                <a:spcPts val="5320"/>
              </a:lnSpc>
            </a:pPr>
            <a:r>
              <a:rPr lang="en-US" sz="3800">
                <a:solidFill>
                  <a:srgbClr val="F7F7F7"/>
                </a:solidFill>
                <a:latin typeface="Barlow Bold"/>
              </a:rPr>
              <a:t>R-squared</a:t>
            </a:r>
          </a:p>
        </p:txBody>
      </p:sp>
      <p:sp>
        <p:nvSpPr>
          <p:cNvPr id="5" name="TextBox 5"/>
          <p:cNvSpPr txBox="1"/>
          <p:nvPr/>
        </p:nvSpPr>
        <p:spPr>
          <a:xfrm>
            <a:off x="8230090" y="2395557"/>
            <a:ext cx="8871789" cy="6234093"/>
          </a:xfrm>
          <a:prstGeom prst="rect">
            <a:avLst/>
          </a:prstGeom>
        </p:spPr>
        <p:txBody>
          <a:bodyPr lIns="0" tIns="0" rIns="0" bIns="0" rtlCol="0" anchor="t">
            <a:spAutoFit/>
          </a:bodyPr>
          <a:lstStyle/>
          <a:p>
            <a:pPr marL="536419" lvl="1" indent="-268209" algn="just">
              <a:lnSpc>
                <a:spcPts val="4969"/>
              </a:lnSpc>
              <a:buFont typeface="Arial"/>
              <a:buChar char="•"/>
            </a:pPr>
            <a:r>
              <a:rPr lang="en-US" sz="2484">
                <a:solidFill>
                  <a:srgbClr val="F7F7F7"/>
                </a:solidFill>
                <a:latin typeface="Barlow Light Bold"/>
              </a:rPr>
              <a:t>Dosage R-squared and Allelic R-squared</a:t>
            </a:r>
          </a:p>
          <a:p>
            <a:pPr algn="just">
              <a:lnSpc>
                <a:spcPts val="4969"/>
              </a:lnSpc>
            </a:pPr>
            <a:r>
              <a:rPr lang="en-US" sz="2484">
                <a:solidFill>
                  <a:srgbClr val="F7F7F7"/>
                </a:solidFill>
                <a:latin typeface="Barlow Light Bold"/>
              </a:rPr>
              <a:t>The allelic R2 from BEAGLE is the squared correlation between the best-guess genotype and the allele dosage. The information metric from IMPUTE2 measures the relative statistical information about the population allele frequency. The minimac Rsq is the ratio of the observed variance of the allele dosage to the expected binomial variance at HWE. Despite differences in the calculation of these imputation quality measures (reviewed by Marchini and Howie [2]), they all range between 0 and 1, with larger values corresponding to higher imputation quality.</a:t>
            </a:r>
          </a:p>
        </p:txBody>
      </p:sp>
      <p:sp>
        <p:nvSpPr>
          <p:cNvPr id="6" name="TextBox 6"/>
          <p:cNvSpPr txBox="1"/>
          <p:nvPr/>
        </p:nvSpPr>
        <p:spPr>
          <a:xfrm>
            <a:off x="1353100" y="7824860"/>
            <a:ext cx="6104716" cy="832350"/>
          </a:xfrm>
          <a:prstGeom prst="rect">
            <a:avLst/>
          </a:prstGeom>
        </p:spPr>
        <p:txBody>
          <a:bodyPr lIns="0" tIns="0" rIns="0" bIns="0" rtlCol="0" anchor="t">
            <a:spAutoFit/>
          </a:bodyPr>
          <a:lstStyle/>
          <a:p>
            <a:pPr algn="ctr">
              <a:lnSpc>
                <a:spcPts val="2284"/>
              </a:lnSpc>
            </a:pPr>
            <a:r>
              <a:rPr lang="en-US" sz="1631">
                <a:solidFill>
                  <a:srgbClr val="F7F7F7"/>
                </a:solidFill>
                <a:latin typeface="Barlow Light Bold"/>
              </a:rPr>
              <a:t>Liu, Qian, et al. "Systematic assessment of imputation performance using the 1000 Genomes reference panels." Briefings in bioinformatics 16.4 (2015): 549-562.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918469" y="1028700"/>
            <a:ext cx="9525" cy="8229600"/>
          </a:xfrm>
          <a:prstGeom prst="rect">
            <a:avLst/>
          </a:prstGeom>
          <a:solidFill>
            <a:srgbClr val="F7F7F7"/>
          </a:solidFill>
        </p:spPr>
      </p:sp>
      <p:pic>
        <p:nvPicPr>
          <p:cNvPr id="3" name="Picture 3"/>
          <p:cNvPicPr>
            <a:picLocks noChangeAspect="1"/>
          </p:cNvPicPr>
          <p:nvPr/>
        </p:nvPicPr>
        <p:blipFill>
          <a:blip r:embed="rId2"/>
          <a:srcRect/>
          <a:stretch>
            <a:fillRect/>
          </a:stretch>
        </p:blipFill>
        <p:spPr>
          <a:xfrm>
            <a:off x="1353100" y="2741645"/>
            <a:ext cx="6104716" cy="4803711"/>
          </a:xfrm>
          <a:prstGeom prst="rect">
            <a:avLst/>
          </a:prstGeom>
        </p:spPr>
      </p:pic>
      <p:sp>
        <p:nvSpPr>
          <p:cNvPr id="4" name="TextBox 4"/>
          <p:cNvSpPr txBox="1"/>
          <p:nvPr/>
        </p:nvSpPr>
        <p:spPr>
          <a:xfrm>
            <a:off x="11434772" y="1312340"/>
            <a:ext cx="2241500" cy="646430"/>
          </a:xfrm>
          <a:prstGeom prst="rect">
            <a:avLst/>
          </a:prstGeom>
        </p:spPr>
        <p:txBody>
          <a:bodyPr lIns="0" tIns="0" rIns="0" bIns="0" rtlCol="0" anchor="t">
            <a:spAutoFit/>
          </a:bodyPr>
          <a:lstStyle/>
          <a:p>
            <a:pPr algn="ctr">
              <a:lnSpc>
                <a:spcPts val="5320"/>
              </a:lnSpc>
            </a:pPr>
            <a:r>
              <a:rPr lang="en-US" sz="3800">
                <a:solidFill>
                  <a:srgbClr val="F7F7F7"/>
                </a:solidFill>
                <a:latin typeface="Barlow Bold"/>
              </a:rPr>
              <a:t>R-squared</a:t>
            </a:r>
          </a:p>
        </p:txBody>
      </p:sp>
      <p:sp>
        <p:nvSpPr>
          <p:cNvPr id="5" name="TextBox 5"/>
          <p:cNvSpPr txBox="1"/>
          <p:nvPr/>
        </p:nvSpPr>
        <p:spPr>
          <a:xfrm>
            <a:off x="8230090" y="2395557"/>
            <a:ext cx="8871789" cy="6234093"/>
          </a:xfrm>
          <a:prstGeom prst="rect">
            <a:avLst/>
          </a:prstGeom>
        </p:spPr>
        <p:txBody>
          <a:bodyPr lIns="0" tIns="0" rIns="0" bIns="0" rtlCol="0" anchor="t">
            <a:spAutoFit/>
          </a:bodyPr>
          <a:lstStyle/>
          <a:p>
            <a:pPr marL="536419" lvl="1" indent="-268209" algn="just">
              <a:lnSpc>
                <a:spcPts val="4969"/>
              </a:lnSpc>
              <a:buFont typeface="Arial"/>
              <a:buChar char="•"/>
            </a:pPr>
            <a:r>
              <a:rPr lang="en-US" sz="2484">
                <a:solidFill>
                  <a:srgbClr val="F7F7F7"/>
                </a:solidFill>
                <a:latin typeface="Barlow Light Bold"/>
              </a:rPr>
              <a:t>Dosage R-squared and Allelic R-squared</a:t>
            </a:r>
          </a:p>
          <a:p>
            <a:pPr algn="just">
              <a:lnSpc>
                <a:spcPts val="4969"/>
              </a:lnSpc>
            </a:pPr>
            <a:r>
              <a:rPr lang="en-US" sz="2484">
                <a:solidFill>
                  <a:srgbClr val="F7F7F7"/>
                </a:solidFill>
                <a:latin typeface="Barlow Light Bold"/>
              </a:rPr>
              <a:t>We noticed that in this setting, the quality measure of BEAGLE is comparable with (or even slightly better than) the quality measures from the other two programs in removing poorly imputed variants from their corresponding imputation results.</a:t>
            </a:r>
          </a:p>
          <a:p>
            <a:pPr algn="just">
              <a:lnSpc>
                <a:spcPts val="4969"/>
              </a:lnSpc>
            </a:pPr>
            <a:r>
              <a:rPr lang="en-US" sz="2484">
                <a:solidFill>
                  <a:srgbClr val="F7F7F7"/>
                </a:solidFill>
                <a:latin typeface="Barlow Light Bold"/>
              </a:rPr>
              <a:t>...</a:t>
            </a:r>
          </a:p>
          <a:p>
            <a:pPr algn="just">
              <a:lnSpc>
                <a:spcPts val="4969"/>
              </a:lnSpc>
            </a:pPr>
            <a:r>
              <a:rPr lang="en-US" sz="2484">
                <a:solidFill>
                  <a:srgbClr val="F7F7F7"/>
                </a:solidFill>
                <a:latin typeface="Barlow Light Bold"/>
              </a:rPr>
              <a:t>Therefore, to achieve the highest accuracy, we recommend setting the imputation quality cutoff to small values for BEAGLE (e.g. &lt;0.4), intermediate values for minimac (e.g. between 0.2 and 0.6) and large values for IMPUTE2 (e.g. between 0.6 and 0.9).</a:t>
            </a:r>
          </a:p>
        </p:txBody>
      </p:sp>
      <p:sp>
        <p:nvSpPr>
          <p:cNvPr id="6" name="TextBox 6"/>
          <p:cNvSpPr txBox="1"/>
          <p:nvPr/>
        </p:nvSpPr>
        <p:spPr>
          <a:xfrm>
            <a:off x="1353100" y="7824860"/>
            <a:ext cx="6104716" cy="832350"/>
          </a:xfrm>
          <a:prstGeom prst="rect">
            <a:avLst/>
          </a:prstGeom>
        </p:spPr>
        <p:txBody>
          <a:bodyPr lIns="0" tIns="0" rIns="0" bIns="0" rtlCol="0" anchor="t">
            <a:spAutoFit/>
          </a:bodyPr>
          <a:lstStyle/>
          <a:p>
            <a:pPr algn="ctr">
              <a:lnSpc>
                <a:spcPts val="2284"/>
              </a:lnSpc>
            </a:pPr>
            <a:r>
              <a:rPr lang="en-US" sz="1631">
                <a:solidFill>
                  <a:srgbClr val="F7F7F7"/>
                </a:solidFill>
                <a:latin typeface="Barlow Light Bold"/>
              </a:rPr>
              <a:t>Liu, Qian, et al. "Systematic assessment of imputation performance using the 1000 Genomes reference panels." Briefings in bioinformatics 16.4 (2015): 549-562.</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918469" y="1028700"/>
            <a:ext cx="9525" cy="8229600"/>
          </a:xfrm>
          <a:prstGeom prst="rect">
            <a:avLst/>
          </a:prstGeom>
          <a:solidFill>
            <a:srgbClr val="F7F7F7"/>
          </a:solidFill>
        </p:spPr>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30192" y="2464464"/>
            <a:ext cx="5072515" cy="5358071"/>
          </a:xfrm>
          <a:prstGeom prst="rect">
            <a:avLst/>
          </a:prstGeom>
        </p:spPr>
      </p:pic>
      <p:sp>
        <p:nvSpPr>
          <p:cNvPr id="4" name="TextBox 4"/>
          <p:cNvSpPr txBox="1"/>
          <p:nvPr/>
        </p:nvSpPr>
        <p:spPr>
          <a:xfrm>
            <a:off x="8414082" y="1312340"/>
            <a:ext cx="8282880" cy="646430"/>
          </a:xfrm>
          <a:prstGeom prst="rect">
            <a:avLst/>
          </a:prstGeom>
        </p:spPr>
        <p:txBody>
          <a:bodyPr lIns="0" tIns="0" rIns="0" bIns="0" rtlCol="0" anchor="t">
            <a:spAutoFit/>
          </a:bodyPr>
          <a:lstStyle/>
          <a:p>
            <a:pPr algn="ctr">
              <a:lnSpc>
                <a:spcPts val="5320"/>
              </a:lnSpc>
            </a:pPr>
            <a:r>
              <a:rPr lang="en-US" sz="3800">
                <a:solidFill>
                  <a:srgbClr val="F7F7F7"/>
                </a:solidFill>
                <a:latin typeface="Barlow Bold"/>
              </a:rPr>
              <a:t>Factors influence imputation accuracy</a:t>
            </a:r>
          </a:p>
        </p:txBody>
      </p:sp>
      <p:sp>
        <p:nvSpPr>
          <p:cNvPr id="5" name="TextBox 5"/>
          <p:cNvSpPr txBox="1"/>
          <p:nvPr/>
        </p:nvSpPr>
        <p:spPr>
          <a:xfrm>
            <a:off x="8293978" y="2264439"/>
            <a:ext cx="8823417" cy="6862743"/>
          </a:xfrm>
          <a:prstGeom prst="rect">
            <a:avLst/>
          </a:prstGeom>
        </p:spPr>
        <p:txBody>
          <a:bodyPr lIns="0" tIns="0" rIns="0" bIns="0" rtlCol="0" anchor="t">
            <a:spAutoFit/>
          </a:bodyPr>
          <a:lstStyle/>
          <a:p>
            <a:pPr marL="536418" lvl="1" indent="-268209" algn="just">
              <a:lnSpc>
                <a:spcPts val="4969"/>
              </a:lnSpc>
              <a:buFont typeface="Arial"/>
              <a:buChar char="•"/>
            </a:pPr>
            <a:r>
              <a:rPr lang="en-US" sz="2484">
                <a:solidFill>
                  <a:srgbClr val="F7F7F7"/>
                </a:solidFill>
                <a:latin typeface="Barlow Light Bold"/>
              </a:rPr>
              <a:t>Number of ancestors genotyped in the reference (Hickey et al., 2011; Huang et al., 2012a) </a:t>
            </a:r>
          </a:p>
          <a:p>
            <a:pPr marL="536418" lvl="1" indent="-268209" algn="just">
              <a:lnSpc>
                <a:spcPts val="4969"/>
              </a:lnSpc>
              <a:buFont typeface="Arial"/>
              <a:buChar char="•"/>
            </a:pPr>
            <a:r>
              <a:rPr lang="en-US" sz="2484">
                <a:solidFill>
                  <a:srgbClr val="F7F7F7"/>
                </a:solidFill>
                <a:latin typeface="Barlow Light Bold"/>
              </a:rPr>
              <a:t>SNP density on the low and high panel (Mulder et al., 2012)</a:t>
            </a:r>
          </a:p>
          <a:p>
            <a:pPr marL="536418" lvl="1" indent="-268209" algn="just">
              <a:lnSpc>
                <a:spcPts val="4969"/>
              </a:lnSpc>
              <a:buFont typeface="Arial"/>
              <a:buChar char="•"/>
            </a:pPr>
            <a:r>
              <a:rPr lang="en-US" sz="2484">
                <a:solidFill>
                  <a:srgbClr val="F7F7F7"/>
                </a:solidFill>
                <a:latin typeface="Barlow Light Bold"/>
              </a:rPr>
              <a:t>MAF of the imputed SNP (van Binsbergen etal., 2014) </a:t>
            </a:r>
          </a:p>
          <a:p>
            <a:pPr marL="536418" lvl="1" indent="-268209" algn="just">
              <a:lnSpc>
                <a:spcPts val="4969"/>
              </a:lnSpc>
              <a:buFont typeface="Arial"/>
              <a:buChar char="•"/>
            </a:pPr>
            <a:r>
              <a:rPr lang="en-US" sz="2484">
                <a:solidFill>
                  <a:srgbClr val="F7F7F7"/>
                </a:solidFill>
                <a:latin typeface="Barlow Light Bold"/>
              </a:rPr>
              <a:t>Whether imputed SNP are located at the end of a chromosome or not (Badke et al., 2013; Cleveland and Hickey, 2013; Wellmann et al., 2013)</a:t>
            </a:r>
          </a:p>
          <a:p>
            <a:pPr marL="536418" lvl="1" indent="-268209" algn="just">
              <a:lnSpc>
                <a:spcPts val="4969"/>
              </a:lnSpc>
              <a:buFont typeface="Arial"/>
              <a:buChar char="•"/>
            </a:pPr>
            <a:r>
              <a:rPr lang="en-US" sz="2484">
                <a:solidFill>
                  <a:srgbClr val="F7F7F7"/>
                </a:solidFill>
                <a:latin typeface="Barlow Light Bold"/>
              </a:rPr>
              <a:t>The number of individuals in the reference population (Zhang and Druet, 2010)</a:t>
            </a:r>
          </a:p>
          <a:p>
            <a:pPr marL="536418" lvl="1" indent="-268209" algn="just">
              <a:lnSpc>
                <a:spcPts val="4969"/>
              </a:lnSpc>
              <a:buFont typeface="Arial"/>
              <a:buChar char="•"/>
            </a:pPr>
            <a:r>
              <a:rPr lang="en-US" sz="2484">
                <a:solidFill>
                  <a:srgbClr val="F7F7F7"/>
                </a:solidFill>
                <a:latin typeface="Barlow Light Bold"/>
              </a:rPr>
              <a:t>The relationship between imputed individuals and individuals genotyped at high density (Hickey et al., 2012)</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918469" y="1028700"/>
            <a:ext cx="9525" cy="8229600"/>
          </a:xfrm>
          <a:prstGeom prst="rect">
            <a:avLst/>
          </a:prstGeom>
          <a:solidFill>
            <a:srgbClr val="F7F7F7"/>
          </a:solidFill>
        </p:spPr>
      </p:sp>
      <p:sp>
        <p:nvSpPr>
          <p:cNvPr id="3" name="TextBox 3"/>
          <p:cNvSpPr txBox="1"/>
          <p:nvPr/>
        </p:nvSpPr>
        <p:spPr>
          <a:xfrm>
            <a:off x="8509409" y="1157839"/>
            <a:ext cx="7923171" cy="874395"/>
          </a:xfrm>
          <a:prstGeom prst="rect">
            <a:avLst/>
          </a:prstGeom>
        </p:spPr>
        <p:txBody>
          <a:bodyPr lIns="0" tIns="0" rIns="0" bIns="0" rtlCol="0" anchor="t">
            <a:spAutoFit/>
          </a:bodyPr>
          <a:lstStyle/>
          <a:p>
            <a:pPr>
              <a:lnSpc>
                <a:spcPts val="7200"/>
              </a:lnSpc>
            </a:pPr>
            <a:r>
              <a:rPr lang="en-US" sz="4800">
                <a:solidFill>
                  <a:srgbClr val="F7F7F7"/>
                </a:solidFill>
                <a:latin typeface="Barlow Bold"/>
              </a:rPr>
              <a:t>Imputation to sequence </a:t>
            </a:r>
          </a:p>
        </p:txBody>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443167" y="2571446"/>
            <a:ext cx="3905435" cy="5144108"/>
          </a:xfrm>
          <a:prstGeom prst="rect">
            <a:avLst/>
          </a:prstGeom>
        </p:spPr>
      </p:pic>
      <p:sp>
        <p:nvSpPr>
          <p:cNvPr id="5" name="TextBox 5"/>
          <p:cNvSpPr txBox="1"/>
          <p:nvPr/>
        </p:nvSpPr>
        <p:spPr>
          <a:xfrm>
            <a:off x="8509409" y="2164080"/>
            <a:ext cx="8546882" cy="6936105"/>
          </a:xfrm>
          <a:prstGeom prst="rect">
            <a:avLst/>
          </a:prstGeom>
        </p:spPr>
        <p:txBody>
          <a:bodyPr lIns="0" tIns="0" rIns="0" bIns="0" rtlCol="0" anchor="t">
            <a:spAutoFit/>
          </a:bodyPr>
          <a:lstStyle/>
          <a:p>
            <a:pPr algn="just">
              <a:lnSpc>
                <a:spcPts val="4620"/>
              </a:lnSpc>
            </a:pPr>
            <a:r>
              <a:rPr lang="en-US" sz="2800">
                <a:solidFill>
                  <a:srgbClr val="F7F7F7"/>
                </a:solidFill>
                <a:latin typeface="Barlow Light"/>
              </a:rPr>
              <a:t>•Two groups of individuals</a:t>
            </a:r>
          </a:p>
          <a:p>
            <a:pPr algn="just">
              <a:lnSpc>
                <a:spcPts val="4620"/>
              </a:lnSpc>
            </a:pPr>
            <a:r>
              <a:rPr lang="en-US" sz="2800">
                <a:solidFill>
                  <a:srgbClr val="F7F7F7"/>
                </a:solidFill>
                <a:latin typeface="Barlow Light"/>
              </a:rPr>
              <a:t>•Sequenced individuals: reference population</a:t>
            </a:r>
          </a:p>
          <a:p>
            <a:pPr algn="just">
              <a:lnSpc>
                <a:spcPts val="4620"/>
              </a:lnSpc>
            </a:pPr>
            <a:r>
              <a:rPr lang="en-US" sz="2800">
                <a:solidFill>
                  <a:srgbClr val="F7F7F7"/>
                </a:solidFill>
                <a:latin typeface="Barlow Light"/>
              </a:rPr>
              <a:t>•Individuals genotyped on SNP array: target individuals /  study population</a:t>
            </a:r>
          </a:p>
          <a:p>
            <a:pPr algn="just">
              <a:lnSpc>
                <a:spcPts val="4620"/>
              </a:lnSpc>
            </a:pPr>
            <a:r>
              <a:rPr lang="en-US" sz="2800">
                <a:solidFill>
                  <a:srgbClr val="F7F7F7"/>
                </a:solidFill>
                <a:latin typeface="Barlow Light"/>
              </a:rPr>
              <a:t>•Steps:</a:t>
            </a:r>
          </a:p>
          <a:p>
            <a:pPr algn="just">
              <a:lnSpc>
                <a:spcPts val="4620"/>
              </a:lnSpc>
            </a:pPr>
            <a:r>
              <a:rPr lang="en-US" sz="2800">
                <a:solidFill>
                  <a:srgbClr val="F7F7F7"/>
                </a:solidFill>
                <a:latin typeface="Barlow Light"/>
              </a:rPr>
              <a:t>•Step 1. Find polymorphisms in sequence data</a:t>
            </a:r>
          </a:p>
          <a:p>
            <a:pPr algn="just">
              <a:lnSpc>
                <a:spcPts val="4620"/>
              </a:lnSpc>
            </a:pPr>
            <a:r>
              <a:rPr lang="en-US" sz="2800">
                <a:solidFill>
                  <a:srgbClr val="F7F7F7"/>
                </a:solidFill>
                <a:latin typeface="Barlow Light"/>
              </a:rPr>
              <a:t>•Step 2. Phase genotypes (eg Beagle) in sequenced individuals, create reference file</a:t>
            </a:r>
          </a:p>
          <a:p>
            <a:pPr algn="just">
              <a:lnSpc>
                <a:spcPts val="4620"/>
              </a:lnSpc>
            </a:pPr>
            <a:r>
              <a:rPr lang="en-US" sz="2800">
                <a:solidFill>
                  <a:srgbClr val="F7F7F7"/>
                </a:solidFill>
                <a:latin typeface="Barlow Light"/>
              </a:rPr>
              <a:t>•Step 3. Generate the genotype file for all study animals for polymorphisms (SNP, Indels)</a:t>
            </a:r>
          </a:p>
          <a:p>
            <a:pPr algn="just">
              <a:lnSpc>
                <a:spcPts val="4620"/>
              </a:lnSpc>
            </a:pPr>
            <a:r>
              <a:rPr lang="en-US" sz="2800">
                <a:solidFill>
                  <a:srgbClr val="F7F7F7"/>
                </a:solidFill>
                <a:latin typeface="Barlow Light"/>
              </a:rPr>
              <a:t>•Step 4. Impute all polymorphisms into individuals genotyped with SNP array</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3657600" y="1028700"/>
            <a:ext cx="10972800" cy="822960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5381271" y="1930075"/>
            <a:ext cx="7525457" cy="642685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918469" y="1028700"/>
            <a:ext cx="9525" cy="8229600"/>
          </a:xfrm>
          <a:prstGeom prst="rect">
            <a:avLst/>
          </a:prstGeom>
          <a:solidFill>
            <a:srgbClr val="F7F7F7"/>
          </a:solidFill>
        </p:spPr>
      </p:sp>
      <p:sp>
        <p:nvSpPr>
          <p:cNvPr id="3" name="TextBox 3"/>
          <p:cNvSpPr txBox="1"/>
          <p:nvPr/>
        </p:nvSpPr>
        <p:spPr>
          <a:xfrm>
            <a:off x="8509409" y="1351326"/>
            <a:ext cx="7923171" cy="874395"/>
          </a:xfrm>
          <a:prstGeom prst="rect">
            <a:avLst/>
          </a:prstGeom>
        </p:spPr>
        <p:txBody>
          <a:bodyPr lIns="0" tIns="0" rIns="0" bIns="0" rtlCol="0" anchor="t">
            <a:spAutoFit/>
          </a:bodyPr>
          <a:lstStyle/>
          <a:p>
            <a:pPr>
              <a:lnSpc>
                <a:spcPts val="7200"/>
              </a:lnSpc>
            </a:pPr>
            <a:r>
              <a:rPr lang="en-US" sz="4800">
                <a:solidFill>
                  <a:srgbClr val="F7F7F7"/>
                </a:solidFill>
                <a:latin typeface="Barlow Bold Bold"/>
              </a:rPr>
              <a:t>Post imputation QC</a:t>
            </a:r>
          </a:p>
        </p:txBody>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443167" y="2571446"/>
            <a:ext cx="3905435" cy="5144108"/>
          </a:xfrm>
          <a:prstGeom prst="rect">
            <a:avLst/>
          </a:prstGeom>
        </p:spPr>
      </p:pic>
      <p:sp>
        <p:nvSpPr>
          <p:cNvPr id="5" name="TextBox 5"/>
          <p:cNvSpPr txBox="1"/>
          <p:nvPr/>
        </p:nvSpPr>
        <p:spPr>
          <a:xfrm>
            <a:off x="8509409" y="2398455"/>
            <a:ext cx="8546882" cy="6379845"/>
          </a:xfrm>
          <a:prstGeom prst="rect">
            <a:avLst/>
          </a:prstGeom>
        </p:spPr>
        <p:txBody>
          <a:bodyPr lIns="0" tIns="0" rIns="0" bIns="0" rtlCol="0" anchor="t">
            <a:spAutoFit/>
          </a:bodyPr>
          <a:lstStyle/>
          <a:p>
            <a:pPr algn="just">
              <a:lnSpc>
                <a:spcPts val="4200"/>
              </a:lnSpc>
            </a:pPr>
            <a:r>
              <a:rPr lang="en-US" sz="2800">
                <a:solidFill>
                  <a:srgbClr val="F7F7F7"/>
                </a:solidFill>
                <a:latin typeface="Arimo"/>
              </a:rPr>
              <a:t>After imputation you need to check that it worked and the data look ok</a:t>
            </a:r>
          </a:p>
          <a:p>
            <a:pPr algn="just">
              <a:lnSpc>
                <a:spcPts val="4200"/>
              </a:lnSpc>
            </a:pPr>
            <a:r>
              <a:rPr lang="en-US" sz="2800">
                <a:solidFill>
                  <a:srgbClr val="F7F7F7"/>
                </a:solidFill>
                <a:latin typeface="Arimo"/>
              </a:rPr>
              <a:t>•Things to check</a:t>
            </a:r>
          </a:p>
          <a:p>
            <a:pPr algn="just">
              <a:lnSpc>
                <a:spcPts val="4200"/>
              </a:lnSpc>
            </a:pPr>
            <a:r>
              <a:rPr lang="en-US" sz="2800">
                <a:solidFill>
                  <a:srgbClr val="F7F7F7"/>
                </a:solidFill>
                <a:latin typeface="Arimo"/>
              </a:rPr>
              <a:t>•Plot r2 across each chromosome look to see where it drops off</a:t>
            </a:r>
          </a:p>
          <a:p>
            <a:pPr algn="just">
              <a:lnSpc>
                <a:spcPts val="4200"/>
              </a:lnSpc>
            </a:pPr>
            <a:r>
              <a:rPr lang="en-US" sz="2800">
                <a:solidFill>
                  <a:srgbClr val="F7F7F7"/>
                </a:solidFill>
                <a:latin typeface="Arimo"/>
              </a:rPr>
              <a:t>•Plot MAF-reference MAF</a:t>
            </a:r>
          </a:p>
          <a:p>
            <a:pPr algn="just">
              <a:lnSpc>
                <a:spcPts val="4200"/>
              </a:lnSpc>
            </a:pPr>
            <a:r>
              <a:rPr lang="en-US" sz="2800">
                <a:solidFill>
                  <a:srgbClr val="F7F7F7"/>
                </a:solidFill>
                <a:latin typeface="Arimo"/>
              </a:rPr>
              <a:t>•For each chromosome check N and % of SNPs:</a:t>
            </a:r>
          </a:p>
          <a:p>
            <a:pPr algn="just">
              <a:lnSpc>
                <a:spcPts val="4200"/>
              </a:lnSpc>
            </a:pPr>
            <a:r>
              <a:rPr lang="en-US" sz="2800">
                <a:solidFill>
                  <a:srgbClr val="F7F7F7"/>
                </a:solidFill>
                <a:latin typeface="Arimo"/>
              </a:rPr>
              <a:t>•MAF &lt;.5%</a:t>
            </a:r>
          </a:p>
          <a:p>
            <a:pPr algn="just">
              <a:lnSpc>
                <a:spcPts val="4200"/>
              </a:lnSpc>
            </a:pPr>
            <a:r>
              <a:rPr lang="en-US" sz="2800">
                <a:solidFill>
                  <a:srgbClr val="F7F7F7"/>
                </a:solidFill>
                <a:latin typeface="Arimo"/>
              </a:rPr>
              <a:t>•With r2 0-0.3, 0.3-0.6,0.6-1</a:t>
            </a:r>
          </a:p>
          <a:p>
            <a:pPr algn="just">
              <a:lnSpc>
                <a:spcPts val="4200"/>
              </a:lnSpc>
            </a:pPr>
            <a:r>
              <a:rPr lang="en-US" sz="2800">
                <a:solidFill>
                  <a:srgbClr val="F7F7F7"/>
                </a:solidFill>
                <a:latin typeface="Arimo"/>
              </a:rPr>
              <a:t>•If you have hard calls or probs data HWE P &lt; 1E-6</a:t>
            </a:r>
          </a:p>
          <a:p>
            <a:pPr algn="just">
              <a:lnSpc>
                <a:spcPts val="4200"/>
              </a:lnSpc>
            </a:pPr>
            <a:r>
              <a:rPr lang="en-US" sz="2800">
                <a:solidFill>
                  <a:srgbClr val="F7F7F7"/>
                </a:solidFill>
                <a:latin typeface="Arimo"/>
              </a:rPr>
              <a:t>•If you have families convert to hard calls and check for Mendelian errors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9561451" y="2830154"/>
            <a:ext cx="7144828" cy="4626693"/>
            <a:chOff x="0" y="0"/>
            <a:chExt cx="9526438" cy="6168924"/>
          </a:xfrm>
        </p:grpSpPr>
        <p:sp>
          <p:nvSpPr>
            <p:cNvPr id="3" name="TextBox 3"/>
            <p:cNvSpPr txBox="1"/>
            <p:nvPr/>
          </p:nvSpPr>
          <p:spPr>
            <a:xfrm>
              <a:off x="0" y="2732939"/>
              <a:ext cx="9526438" cy="3435985"/>
            </a:xfrm>
            <a:prstGeom prst="rect">
              <a:avLst/>
            </a:prstGeom>
          </p:spPr>
          <p:txBody>
            <a:bodyPr lIns="0" tIns="0" rIns="0" bIns="0" rtlCol="0" anchor="t">
              <a:spAutoFit/>
            </a:bodyPr>
            <a:lstStyle/>
            <a:p>
              <a:pPr marL="604519" lvl="1" indent="-302259">
                <a:lnSpc>
                  <a:spcPts val="4199"/>
                </a:lnSpc>
                <a:buFont typeface="Arial"/>
                <a:buChar char="•"/>
              </a:pPr>
              <a:r>
                <a:rPr lang="en-US" sz="2799" spc="11">
                  <a:solidFill>
                    <a:srgbClr val="F7F7F7"/>
                  </a:solidFill>
                  <a:latin typeface="Barlow Light Bold"/>
                </a:rPr>
                <a:t>Human</a:t>
              </a:r>
            </a:p>
            <a:p>
              <a:pPr marL="604519" lvl="1" indent="-302259">
                <a:lnSpc>
                  <a:spcPts val="4199"/>
                </a:lnSpc>
                <a:buFont typeface="Arial"/>
                <a:buChar char="•"/>
              </a:pPr>
              <a:r>
                <a:rPr lang="en-US" sz="2799" spc="11">
                  <a:solidFill>
                    <a:srgbClr val="F7F7F7"/>
                  </a:solidFill>
                  <a:latin typeface="Barlow Light Bold"/>
                </a:rPr>
                <a:t>Plants</a:t>
              </a:r>
            </a:p>
            <a:p>
              <a:pPr marL="604519" lvl="1" indent="-302259">
                <a:lnSpc>
                  <a:spcPts val="4199"/>
                </a:lnSpc>
                <a:buFont typeface="Arial"/>
                <a:buChar char="•"/>
              </a:pPr>
              <a:r>
                <a:rPr lang="en-US" sz="2799" spc="11">
                  <a:solidFill>
                    <a:srgbClr val="F7F7F7"/>
                  </a:solidFill>
                  <a:latin typeface="Barlow Light Bold"/>
                </a:rPr>
                <a:t>Animals</a:t>
              </a:r>
            </a:p>
            <a:p>
              <a:pPr marL="604519" lvl="1" indent="-302259">
                <a:lnSpc>
                  <a:spcPts val="4199"/>
                </a:lnSpc>
                <a:buFont typeface="Arial"/>
                <a:buChar char="•"/>
              </a:pPr>
              <a:r>
                <a:rPr lang="en-US" sz="2799" spc="11">
                  <a:solidFill>
                    <a:srgbClr val="F7F7F7"/>
                  </a:solidFill>
                  <a:latin typeface="Barlow Light Bold"/>
                </a:rPr>
                <a:t>Microbioms</a:t>
              </a:r>
            </a:p>
            <a:p>
              <a:pPr marL="604519" lvl="1" indent="-302259">
                <a:lnSpc>
                  <a:spcPts val="4199"/>
                </a:lnSpc>
                <a:buFont typeface="Arial"/>
                <a:buChar char="•"/>
              </a:pPr>
              <a:r>
                <a:rPr lang="en-US" sz="2799" spc="11">
                  <a:solidFill>
                    <a:srgbClr val="F7F7F7"/>
                  </a:solidFill>
                  <a:latin typeface="Barlow Light Bold"/>
                </a:rPr>
                <a:t>Others</a:t>
              </a:r>
            </a:p>
          </p:txBody>
        </p:sp>
        <p:sp>
          <p:nvSpPr>
            <p:cNvPr id="4" name="TextBox 4"/>
            <p:cNvSpPr txBox="1"/>
            <p:nvPr/>
          </p:nvSpPr>
          <p:spPr>
            <a:xfrm>
              <a:off x="0" y="47625"/>
              <a:ext cx="9526438" cy="1811655"/>
            </a:xfrm>
            <a:prstGeom prst="rect">
              <a:avLst/>
            </a:prstGeom>
          </p:spPr>
          <p:txBody>
            <a:bodyPr lIns="0" tIns="0" rIns="0" bIns="0" rtlCol="0" anchor="t">
              <a:spAutoFit/>
            </a:bodyPr>
            <a:lstStyle/>
            <a:p>
              <a:pPr>
                <a:lnSpc>
                  <a:spcPts val="5280"/>
                </a:lnSpc>
              </a:pPr>
              <a:r>
                <a:rPr lang="en-US" sz="4800">
                  <a:solidFill>
                    <a:srgbClr val="F7F7F7"/>
                  </a:solidFill>
                  <a:latin typeface="Barlow Bold"/>
                </a:rPr>
                <a:t>Self intro &amp; What species you are working on </a:t>
              </a: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019095" y="2258514"/>
            <a:ext cx="4703290" cy="6195017"/>
          </a:xfrm>
          <a:prstGeom prst="rect">
            <a:avLst/>
          </a:prstGeom>
        </p:spPr>
      </p:pic>
      <p:sp>
        <p:nvSpPr>
          <p:cNvPr id="6" name="AutoShape 6"/>
          <p:cNvSpPr/>
          <p:nvPr/>
        </p:nvSpPr>
        <p:spPr>
          <a:xfrm>
            <a:off x="7918469" y="1028700"/>
            <a:ext cx="9525" cy="8229600"/>
          </a:xfrm>
          <a:prstGeom prst="rect">
            <a:avLst/>
          </a:prstGeom>
          <a:solidFill>
            <a:srgbClr val="F7F7F7"/>
          </a:solidFill>
        </p:spPr>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9638295" y="2759672"/>
            <a:ext cx="7151485" cy="4767657"/>
          </a:xfrm>
          <a:prstGeom prst="rect">
            <a:avLst/>
          </a:prstGeom>
        </p:spPr>
      </p:pic>
      <p:pic>
        <p:nvPicPr>
          <p:cNvPr id="3" name="Picture 3"/>
          <p:cNvPicPr>
            <a:picLocks noChangeAspect="1"/>
          </p:cNvPicPr>
          <p:nvPr/>
        </p:nvPicPr>
        <p:blipFill>
          <a:blip r:embed="rId3"/>
          <a:srcRect/>
          <a:stretch>
            <a:fillRect/>
          </a:stretch>
        </p:blipFill>
        <p:spPr>
          <a:xfrm>
            <a:off x="1447367" y="2781997"/>
            <a:ext cx="7117997" cy="4745331"/>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2791556" y="1139337"/>
            <a:ext cx="12704888" cy="6188848"/>
            <a:chOff x="0" y="0"/>
            <a:chExt cx="16939850" cy="8251797"/>
          </a:xfrm>
        </p:grpSpPr>
        <p:sp>
          <p:nvSpPr>
            <p:cNvPr id="3" name="AutoShape 3"/>
            <p:cNvSpPr/>
            <p:nvPr/>
          </p:nvSpPr>
          <p:spPr>
            <a:xfrm>
              <a:off x="0" y="7012168"/>
              <a:ext cx="16939850" cy="13278"/>
            </a:xfrm>
            <a:prstGeom prst="rect">
              <a:avLst/>
            </a:prstGeom>
            <a:solidFill>
              <a:srgbClr val="F7F7F7"/>
            </a:solidFill>
          </p:spPr>
        </p:sp>
        <p:sp>
          <p:nvSpPr>
            <p:cNvPr id="4" name="TextBox 4"/>
            <p:cNvSpPr txBox="1"/>
            <p:nvPr/>
          </p:nvSpPr>
          <p:spPr>
            <a:xfrm>
              <a:off x="0" y="7688942"/>
              <a:ext cx="16939850" cy="562855"/>
            </a:xfrm>
            <a:prstGeom prst="rect">
              <a:avLst/>
            </a:prstGeom>
          </p:spPr>
          <p:txBody>
            <a:bodyPr lIns="0" tIns="0" rIns="0" bIns="0" rtlCol="0" anchor="t">
              <a:spAutoFit/>
            </a:bodyPr>
            <a:lstStyle/>
            <a:p>
              <a:pPr algn="ctr">
                <a:lnSpc>
                  <a:spcPts val="3665"/>
                </a:lnSpc>
              </a:pPr>
              <a:endParaRPr/>
            </a:p>
          </p:txBody>
        </p:sp>
        <p:sp>
          <p:nvSpPr>
            <p:cNvPr id="5" name="TextBox 5"/>
            <p:cNvSpPr txBox="1"/>
            <p:nvPr/>
          </p:nvSpPr>
          <p:spPr>
            <a:xfrm>
              <a:off x="0" y="5412047"/>
              <a:ext cx="16939850" cy="860425"/>
            </a:xfrm>
            <a:prstGeom prst="rect">
              <a:avLst/>
            </a:prstGeom>
          </p:spPr>
          <p:txBody>
            <a:bodyPr lIns="0" tIns="0" rIns="0" bIns="0" rtlCol="0" anchor="t">
              <a:spAutoFit/>
            </a:bodyPr>
            <a:lstStyle/>
            <a:p>
              <a:pPr algn="ctr">
                <a:lnSpc>
                  <a:spcPts val="5038"/>
                </a:lnSpc>
              </a:pPr>
              <a:r>
                <a:rPr lang="en-US" sz="4198">
                  <a:solidFill>
                    <a:srgbClr val="F7F7F7"/>
                  </a:solidFill>
                  <a:latin typeface="Barlow Medium Bold"/>
                </a:rPr>
                <a:t>Take home message</a:t>
              </a:r>
            </a:p>
          </p:txBody>
        </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004476" y="0"/>
              <a:ext cx="2594071" cy="3995904"/>
            </a:xfrm>
            <a:prstGeom prst="rect">
              <a:avLst/>
            </a:prstGeom>
          </p:spPr>
        </p:pic>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7434835" y="0"/>
              <a:ext cx="2848313" cy="3995904"/>
            </a:xfrm>
            <a:prstGeom prst="rect">
              <a:avLst/>
            </a:prstGeom>
          </p:spPr>
        </p:pic>
        <p:pic>
          <p:nvPicPr>
            <p:cNvPr id="8" name="Picture 8"/>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41303" y="0"/>
              <a:ext cx="3372205" cy="3995904"/>
            </a:xfrm>
            <a:prstGeom prst="rect">
              <a:avLst/>
            </a:prstGeom>
          </p:spPr>
        </p:pic>
      </p:grpSp>
      <p:sp>
        <p:nvSpPr>
          <p:cNvPr id="9" name="TextBox 9"/>
          <p:cNvSpPr txBox="1"/>
          <p:nvPr/>
        </p:nvSpPr>
        <p:spPr>
          <a:xfrm>
            <a:off x="1346882" y="6359190"/>
            <a:ext cx="15603122" cy="2753995"/>
          </a:xfrm>
          <a:prstGeom prst="rect">
            <a:avLst/>
          </a:prstGeom>
        </p:spPr>
        <p:txBody>
          <a:bodyPr lIns="0" tIns="0" rIns="0" bIns="0" rtlCol="0" anchor="t">
            <a:spAutoFit/>
          </a:bodyPr>
          <a:lstStyle/>
          <a:p>
            <a:pPr algn="ctr">
              <a:lnSpc>
                <a:spcPts val="5599"/>
              </a:lnSpc>
              <a:spcBef>
                <a:spcPct val="0"/>
              </a:spcBef>
            </a:pPr>
            <a:r>
              <a:rPr lang="en-US" sz="2799">
                <a:solidFill>
                  <a:srgbClr val="F7F7F7"/>
                </a:solidFill>
                <a:latin typeface="Barlow Light"/>
              </a:rPr>
              <a:t>•Genotype concordance is not an appropriate parameter for evaluating imputation performance</a:t>
            </a:r>
          </a:p>
          <a:p>
            <a:pPr algn="ctr">
              <a:lnSpc>
                <a:spcPts val="5599"/>
              </a:lnSpc>
              <a:spcBef>
                <a:spcPct val="0"/>
              </a:spcBef>
            </a:pPr>
            <a:r>
              <a:rPr lang="en-US" sz="2799">
                <a:solidFill>
                  <a:srgbClr val="F7F7F7"/>
                </a:solidFill>
                <a:latin typeface="Barlow Light"/>
              </a:rPr>
              <a:t>•Accuracy depends on size of reference, relationship to reference, marker density, map quality etc.</a:t>
            </a:r>
          </a:p>
          <a:p>
            <a:pPr algn="ctr">
              <a:lnSpc>
                <a:spcPts val="5599"/>
              </a:lnSpc>
              <a:spcBef>
                <a:spcPct val="0"/>
              </a:spcBef>
            </a:pPr>
            <a:r>
              <a:rPr lang="en-US" sz="2799">
                <a:solidFill>
                  <a:srgbClr val="F7F7F7"/>
                </a:solidFill>
                <a:latin typeface="Barlow Light"/>
              </a:rPr>
              <a:t>•Imputation to sequence possible, relatively low accuracies for rare alleles</a:t>
            </a:r>
          </a:p>
          <a:p>
            <a:pPr algn="ctr">
              <a:lnSpc>
                <a:spcPts val="5599"/>
              </a:lnSpc>
              <a:spcBef>
                <a:spcPct val="0"/>
              </a:spcBef>
            </a:pPr>
            <a:r>
              <a:rPr lang="en-US" sz="2799">
                <a:solidFill>
                  <a:srgbClr val="F7F7F7"/>
                </a:solidFill>
                <a:latin typeface="Barlow Light"/>
              </a:rPr>
              <a:t>•Use genotype probabilities from imputation in GWAS and genomic prediction</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2791556" y="1139337"/>
            <a:ext cx="12704888" cy="6188848"/>
            <a:chOff x="0" y="0"/>
            <a:chExt cx="16939850" cy="8251797"/>
          </a:xfrm>
        </p:grpSpPr>
        <p:sp>
          <p:nvSpPr>
            <p:cNvPr id="3" name="AutoShape 3"/>
            <p:cNvSpPr/>
            <p:nvPr/>
          </p:nvSpPr>
          <p:spPr>
            <a:xfrm>
              <a:off x="0" y="7012168"/>
              <a:ext cx="16939850" cy="13278"/>
            </a:xfrm>
            <a:prstGeom prst="rect">
              <a:avLst/>
            </a:prstGeom>
            <a:solidFill>
              <a:srgbClr val="F7F7F7"/>
            </a:solidFill>
          </p:spPr>
        </p:sp>
        <p:sp>
          <p:nvSpPr>
            <p:cNvPr id="4" name="TextBox 4"/>
            <p:cNvSpPr txBox="1"/>
            <p:nvPr/>
          </p:nvSpPr>
          <p:spPr>
            <a:xfrm>
              <a:off x="0" y="7688942"/>
              <a:ext cx="16939850" cy="562855"/>
            </a:xfrm>
            <a:prstGeom prst="rect">
              <a:avLst/>
            </a:prstGeom>
          </p:spPr>
          <p:txBody>
            <a:bodyPr lIns="0" tIns="0" rIns="0" bIns="0" rtlCol="0" anchor="t">
              <a:spAutoFit/>
            </a:bodyPr>
            <a:lstStyle/>
            <a:p>
              <a:pPr algn="ctr">
                <a:lnSpc>
                  <a:spcPts val="3665"/>
                </a:lnSpc>
              </a:pPr>
              <a:endParaRPr/>
            </a:p>
          </p:txBody>
        </p:sp>
        <p:sp>
          <p:nvSpPr>
            <p:cNvPr id="5" name="TextBox 5"/>
            <p:cNvSpPr txBox="1"/>
            <p:nvPr/>
          </p:nvSpPr>
          <p:spPr>
            <a:xfrm>
              <a:off x="0" y="5412047"/>
              <a:ext cx="16939850" cy="860425"/>
            </a:xfrm>
            <a:prstGeom prst="rect">
              <a:avLst/>
            </a:prstGeom>
          </p:spPr>
          <p:txBody>
            <a:bodyPr lIns="0" tIns="0" rIns="0" bIns="0" rtlCol="0" anchor="t">
              <a:spAutoFit/>
            </a:bodyPr>
            <a:lstStyle/>
            <a:p>
              <a:pPr algn="ctr">
                <a:lnSpc>
                  <a:spcPts val="5038"/>
                </a:lnSpc>
              </a:pPr>
              <a:r>
                <a:rPr lang="en-US" sz="4198">
                  <a:solidFill>
                    <a:srgbClr val="F7F7F7"/>
                  </a:solidFill>
                  <a:latin typeface="Barlow Medium Bold"/>
                </a:rPr>
                <a:t>Practical for the afternoon</a:t>
              </a:r>
            </a:p>
          </p:txBody>
        </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004476" y="0"/>
              <a:ext cx="2594071" cy="3995904"/>
            </a:xfrm>
            <a:prstGeom prst="rect">
              <a:avLst/>
            </a:prstGeom>
          </p:spPr>
        </p:pic>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7434835" y="0"/>
              <a:ext cx="2848313" cy="3995904"/>
            </a:xfrm>
            <a:prstGeom prst="rect">
              <a:avLst/>
            </a:prstGeom>
          </p:spPr>
        </p:pic>
        <p:pic>
          <p:nvPicPr>
            <p:cNvPr id="8" name="Picture 8"/>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41303" y="0"/>
              <a:ext cx="3372205" cy="3995904"/>
            </a:xfrm>
            <a:prstGeom prst="rect">
              <a:avLst/>
            </a:prstGeom>
          </p:spPr>
        </p:pic>
      </p:grpSp>
      <p:sp>
        <p:nvSpPr>
          <p:cNvPr id="9" name="TextBox 9"/>
          <p:cNvSpPr txBox="1"/>
          <p:nvPr/>
        </p:nvSpPr>
        <p:spPr>
          <a:xfrm>
            <a:off x="2638239" y="6235065"/>
            <a:ext cx="12661623" cy="3458845"/>
          </a:xfrm>
          <a:prstGeom prst="rect">
            <a:avLst/>
          </a:prstGeom>
        </p:spPr>
        <p:txBody>
          <a:bodyPr lIns="0" tIns="0" rIns="0" bIns="0" rtlCol="0" anchor="t">
            <a:spAutoFit/>
          </a:bodyPr>
          <a:lstStyle/>
          <a:p>
            <a:pPr algn="ctr">
              <a:lnSpc>
                <a:spcPts val="5600"/>
              </a:lnSpc>
            </a:pPr>
            <a:r>
              <a:rPr lang="en-US" sz="2800">
                <a:solidFill>
                  <a:srgbClr val="F7F7F7"/>
                </a:solidFill>
                <a:latin typeface="Barlow Light"/>
              </a:rPr>
              <a:t>•Go through the imputation pipeline using 1000 Genome data (human)</a:t>
            </a:r>
          </a:p>
          <a:p>
            <a:pPr algn="ctr">
              <a:lnSpc>
                <a:spcPts val="5600"/>
              </a:lnSpc>
            </a:pPr>
            <a:r>
              <a:rPr lang="en-US" sz="2800">
                <a:solidFill>
                  <a:srgbClr val="F7F7F7"/>
                </a:solidFill>
                <a:latin typeface="Barlow Light"/>
              </a:rPr>
              <a:t>•Understand the importance of quality control in imputation</a:t>
            </a:r>
          </a:p>
          <a:p>
            <a:pPr algn="ctr">
              <a:lnSpc>
                <a:spcPts val="5600"/>
              </a:lnSpc>
            </a:pPr>
            <a:r>
              <a:rPr lang="en-US" sz="2800">
                <a:solidFill>
                  <a:srgbClr val="F7F7F7"/>
                </a:solidFill>
                <a:latin typeface="Barlow Light"/>
              </a:rPr>
              <a:t>•Have a look at how to use Beagle and Miminac3 for phasing and imputation and how the performance of imputation is evaluated</a:t>
            </a:r>
          </a:p>
          <a:p>
            <a:pPr algn="ctr">
              <a:lnSpc>
                <a:spcPts val="5600"/>
              </a:lnSpc>
              <a:spcBef>
                <a:spcPct val="0"/>
              </a:spcBef>
            </a:pPr>
            <a:endParaRPr lang="en-US" sz="2800">
              <a:solidFill>
                <a:srgbClr val="F7F7F7"/>
              </a:solidFill>
              <a:latin typeface="Barlow 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288514" y="1610983"/>
            <a:ext cx="9525" cy="7065034"/>
          </a:xfrm>
          <a:prstGeom prst="rect">
            <a:avLst/>
          </a:prstGeom>
          <a:solidFill>
            <a:srgbClr val="F7F7F7"/>
          </a:solidFill>
        </p:spPr>
      </p:sp>
      <p:grpSp>
        <p:nvGrpSpPr>
          <p:cNvPr id="3" name="Group 3"/>
          <p:cNvGrpSpPr/>
          <p:nvPr/>
        </p:nvGrpSpPr>
        <p:grpSpPr>
          <a:xfrm>
            <a:off x="7879783" y="3768373"/>
            <a:ext cx="9033419" cy="2989486"/>
            <a:chOff x="0" y="0"/>
            <a:chExt cx="12044558" cy="3985981"/>
          </a:xfrm>
        </p:grpSpPr>
        <p:sp>
          <p:nvSpPr>
            <p:cNvPr id="4" name="TextBox 4"/>
            <p:cNvSpPr txBox="1"/>
            <p:nvPr/>
          </p:nvSpPr>
          <p:spPr>
            <a:xfrm>
              <a:off x="0" y="95250"/>
              <a:ext cx="12044558" cy="2082540"/>
            </a:xfrm>
            <a:prstGeom prst="rect">
              <a:avLst/>
            </a:prstGeom>
          </p:spPr>
          <p:txBody>
            <a:bodyPr lIns="0" tIns="0" rIns="0" bIns="0" rtlCol="0" anchor="t">
              <a:spAutoFit/>
            </a:bodyPr>
            <a:lstStyle/>
            <a:p>
              <a:pPr>
                <a:lnSpc>
                  <a:spcPts val="11838"/>
                </a:lnSpc>
              </a:pPr>
              <a:r>
                <a:rPr lang="en-US" sz="10762">
                  <a:solidFill>
                    <a:srgbClr val="F7F7F7"/>
                  </a:solidFill>
                  <a:latin typeface="Barlow Bold"/>
                </a:rPr>
                <a:t>Thank you!</a:t>
              </a:r>
            </a:p>
          </p:txBody>
        </p:sp>
        <p:sp>
          <p:nvSpPr>
            <p:cNvPr id="5" name="TextBox 5"/>
            <p:cNvSpPr txBox="1"/>
            <p:nvPr/>
          </p:nvSpPr>
          <p:spPr>
            <a:xfrm>
              <a:off x="0" y="2947121"/>
              <a:ext cx="12044558" cy="1038860"/>
            </a:xfrm>
            <a:prstGeom prst="rect">
              <a:avLst/>
            </a:prstGeom>
          </p:spPr>
          <p:txBody>
            <a:bodyPr lIns="0" tIns="0" rIns="0" bIns="0" rtlCol="0" anchor="t">
              <a:spAutoFit/>
            </a:bodyPr>
            <a:lstStyle/>
            <a:p>
              <a:pPr>
                <a:lnSpc>
                  <a:spcPts val="3120"/>
                </a:lnSpc>
              </a:pPr>
              <a:r>
                <a:rPr lang="en-US" sz="2400">
                  <a:solidFill>
                    <a:srgbClr val="F7F7F7"/>
                  </a:solidFill>
                  <a:latin typeface="Barlow Light Bold"/>
                </a:rPr>
                <a:t>Yu Wang (Postdoctoral Scientist Quantitative Genetics &amp; Genomics)</a:t>
              </a:r>
            </a:p>
            <a:p>
              <a:pPr>
                <a:lnSpc>
                  <a:spcPts val="3120"/>
                </a:lnSpc>
              </a:pPr>
              <a:r>
                <a:rPr lang="en-US" sz="2400">
                  <a:solidFill>
                    <a:srgbClr val="F7F7F7"/>
                  </a:solidFill>
                  <a:latin typeface="Barlow Light Bold"/>
                </a:rPr>
                <a:t>yu.wang@lic.co.nz </a:t>
              </a:r>
            </a:p>
          </p:txBody>
        </p:sp>
      </p:gr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858514" y="2309086"/>
            <a:ext cx="4242665" cy="5668828"/>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8715591" y="8544812"/>
            <a:ext cx="749668" cy="437534"/>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355059" y="8418561"/>
            <a:ext cx="653652" cy="690035"/>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1963780" y="8418561"/>
            <a:ext cx="565829" cy="690035"/>
          </a:xfrm>
          <a:prstGeom prst="rect">
            <a:avLst/>
          </a:prstGeom>
        </p:spPr>
      </p:pic>
      <p:pic>
        <p:nvPicPr>
          <p:cNvPr id="5" name="Picture 5"/>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029808" y="8418561"/>
            <a:ext cx="797310" cy="690035"/>
          </a:xfrm>
          <a:prstGeom prst="rect">
            <a:avLst/>
          </a:prstGeom>
        </p:spPr>
      </p:pic>
      <p:pic>
        <p:nvPicPr>
          <p:cNvPr id="6" name="Picture 6"/>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6677234" y="8468324"/>
            <a:ext cx="536827" cy="590510"/>
          </a:xfrm>
          <a:prstGeom prst="rect">
            <a:avLst/>
          </a:prstGeom>
        </p:spPr>
      </p:pic>
      <p:pic>
        <p:nvPicPr>
          <p:cNvPr id="7" name="Picture 7"/>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13575222" y="8418561"/>
            <a:ext cx="474243" cy="690035"/>
          </a:xfrm>
          <a:prstGeom prst="rect">
            <a:avLst/>
          </a:prstGeom>
        </p:spPr>
      </p:pic>
      <p:pic>
        <p:nvPicPr>
          <p:cNvPr id="8" name="Picture 8"/>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p:blipFill>
        <p:spPr>
          <a:xfrm>
            <a:off x="8810647" y="6642740"/>
            <a:ext cx="559556" cy="617984"/>
          </a:xfrm>
          <a:prstGeom prst="rect">
            <a:avLst/>
          </a:prstGeom>
        </p:spPr>
      </p:pic>
      <p:pic>
        <p:nvPicPr>
          <p:cNvPr id="9" name="Picture 9"/>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rcRect/>
          <a:stretch>
            <a:fillRect/>
          </a:stretch>
        </p:blipFill>
        <p:spPr>
          <a:xfrm>
            <a:off x="10387052" y="6659579"/>
            <a:ext cx="589667" cy="584306"/>
          </a:xfrm>
          <a:prstGeom prst="rect">
            <a:avLst/>
          </a:prstGeom>
        </p:spPr>
      </p:pic>
      <p:pic>
        <p:nvPicPr>
          <p:cNvPr id="10" name="Picture 10"/>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rcRect/>
          <a:stretch>
            <a:fillRect/>
          </a:stretch>
        </p:blipFill>
        <p:spPr>
          <a:xfrm>
            <a:off x="12007928" y="6642740"/>
            <a:ext cx="477533" cy="617984"/>
          </a:xfrm>
          <a:prstGeom prst="rect">
            <a:avLst/>
          </a:prstGeom>
        </p:spPr>
      </p:pic>
      <p:pic>
        <p:nvPicPr>
          <p:cNvPr id="11" name="Picture 11"/>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rcRect/>
          <a:stretch>
            <a:fillRect/>
          </a:stretch>
        </p:blipFill>
        <p:spPr>
          <a:xfrm>
            <a:off x="15102532" y="6659579"/>
            <a:ext cx="651863" cy="584306"/>
          </a:xfrm>
          <a:prstGeom prst="rect">
            <a:avLst/>
          </a:prstGeom>
        </p:spPr>
      </p:pic>
      <p:pic>
        <p:nvPicPr>
          <p:cNvPr id="12" name="Picture 12"/>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rcRect/>
          <a:stretch>
            <a:fillRect/>
          </a:stretch>
        </p:blipFill>
        <p:spPr>
          <a:xfrm>
            <a:off x="16721072" y="6606714"/>
            <a:ext cx="449150" cy="690035"/>
          </a:xfrm>
          <a:prstGeom prst="rect">
            <a:avLst/>
          </a:prstGeom>
        </p:spPr>
      </p:pic>
      <p:pic>
        <p:nvPicPr>
          <p:cNvPr id="13" name="Picture 13"/>
          <p:cNvPicPr>
            <a:picLocks noChangeAspect="1"/>
          </p:cNvPicPr>
          <p:nvPr/>
        </p:nvPicPr>
        <p:blipFill>
          <a:blip r:embed="rId24">
            <a:extLst>
              <a:ext uri="{28A0092B-C50C-407E-A947-70E740481C1C}">
                <a14:useLocalDpi xmlns:a14="http://schemas.microsoft.com/office/drawing/2010/main" val="0"/>
              </a:ext>
              <a:ext uri="{96DAC541-7B7A-43D3-8B79-37D633B846F1}">
                <asvg:svgBlip xmlns:asvg="http://schemas.microsoft.com/office/drawing/2016/SVG/main" r:embed="rId25"/>
              </a:ext>
            </a:extLst>
          </a:blip>
          <a:srcRect/>
          <a:stretch>
            <a:fillRect/>
          </a:stretch>
        </p:blipFill>
        <p:spPr>
          <a:xfrm>
            <a:off x="13490975" y="6659579"/>
            <a:ext cx="642737" cy="584306"/>
          </a:xfrm>
          <a:prstGeom prst="rect">
            <a:avLst/>
          </a:prstGeom>
        </p:spPr>
      </p:pic>
      <p:pic>
        <p:nvPicPr>
          <p:cNvPr id="14" name="Picture 14"/>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rcRect/>
          <a:stretch>
            <a:fillRect/>
          </a:stretch>
        </p:blipFill>
        <p:spPr>
          <a:xfrm>
            <a:off x="8781163" y="4868860"/>
            <a:ext cx="618523" cy="542051"/>
          </a:xfrm>
          <a:prstGeom prst="rect">
            <a:avLst/>
          </a:prstGeom>
        </p:spPr>
      </p:pic>
      <p:pic>
        <p:nvPicPr>
          <p:cNvPr id="15" name="Picture 15"/>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rcRect/>
          <a:stretch>
            <a:fillRect/>
          </a:stretch>
        </p:blipFill>
        <p:spPr>
          <a:xfrm>
            <a:off x="10270135" y="4854655"/>
            <a:ext cx="823499" cy="570460"/>
          </a:xfrm>
          <a:prstGeom prst="rect">
            <a:avLst/>
          </a:prstGeom>
        </p:spPr>
      </p:pic>
      <p:pic>
        <p:nvPicPr>
          <p:cNvPr id="16" name="Picture 16"/>
          <p:cNvPicPr>
            <a:picLocks noChangeAspect="1"/>
          </p:cNvPicPr>
          <p:nvPr/>
        </p:nvPicPr>
        <p:blipFill>
          <a:blip r:embed="rId30">
            <a:extLst>
              <a:ext uri="{28A0092B-C50C-407E-A947-70E740481C1C}">
                <a14:useLocalDpi xmlns:a14="http://schemas.microsoft.com/office/drawing/2010/main" val="0"/>
              </a:ext>
              <a:ext uri="{96DAC541-7B7A-43D3-8B79-37D633B846F1}">
                <asvg:svgBlip xmlns:asvg="http://schemas.microsoft.com/office/drawing/2016/SVG/main" r:embed="rId31"/>
              </a:ext>
            </a:extLst>
          </a:blip>
          <a:srcRect/>
          <a:stretch>
            <a:fillRect/>
          </a:stretch>
        </p:blipFill>
        <p:spPr>
          <a:xfrm>
            <a:off x="12007928" y="4852529"/>
            <a:ext cx="477533" cy="574711"/>
          </a:xfrm>
          <a:prstGeom prst="rect">
            <a:avLst/>
          </a:prstGeom>
        </p:spPr>
      </p:pic>
      <p:pic>
        <p:nvPicPr>
          <p:cNvPr id="17" name="Picture 17"/>
          <p:cNvPicPr>
            <a:picLocks noChangeAspect="1"/>
          </p:cNvPicPr>
          <p:nvPr/>
        </p:nvPicPr>
        <p:blipFill>
          <a:blip r:embed="rId32">
            <a:extLst>
              <a:ext uri="{28A0092B-C50C-407E-A947-70E740481C1C}">
                <a14:useLocalDpi xmlns:a14="http://schemas.microsoft.com/office/drawing/2010/main" val="0"/>
              </a:ext>
              <a:ext uri="{96DAC541-7B7A-43D3-8B79-37D633B846F1}">
                <asvg:svgBlip xmlns:asvg="http://schemas.microsoft.com/office/drawing/2016/SVG/main" r:embed="rId33"/>
              </a:ext>
            </a:extLst>
          </a:blip>
          <a:srcRect/>
          <a:stretch>
            <a:fillRect/>
          </a:stretch>
        </p:blipFill>
        <p:spPr>
          <a:xfrm>
            <a:off x="15083446" y="4794867"/>
            <a:ext cx="690035" cy="690035"/>
          </a:xfrm>
          <a:prstGeom prst="rect">
            <a:avLst/>
          </a:prstGeom>
        </p:spPr>
      </p:pic>
      <p:pic>
        <p:nvPicPr>
          <p:cNvPr id="18" name="Picture 18"/>
          <p:cNvPicPr>
            <a:picLocks noChangeAspect="1"/>
          </p:cNvPicPr>
          <p:nvPr/>
        </p:nvPicPr>
        <p:blipFill>
          <a:blip r:embed="rId34">
            <a:extLst>
              <a:ext uri="{28A0092B-C50C-407E-A947-70E740481C1C}">
                <a14:useLocalDpi xmlns:a14="http://schemas.microsoft.com/office/drawing/2010/main" val="0"/>
              </a:ext>
              <a:ext uri="{96DAC541-7B7A-43D3-8B79-37D633B846F1}">
                <asvg:svgBlip xmlns:asvg="http://schemas.microsoft.com/office/drawing/2016/SVG/main" r:embed="rId35"/>
              </a:ext>
            </a:extLst>
          </a:blip>
          <a:srcRect/>
          <a:stretch>
            <a:fillRect/>
          </a:stretch>
        </p:blipFill>
        <p:spPr>
          <a:xfrm>
            <a:off x="16759965" y="4652394"/>
            <a:ext cx="454096" cy="832509"/>
          </a:xfrm>
          <a:prstGeom prst="rect">
            <a:avLst/>
          </a:prstGeom>
        </p:spPr>
      </p:pic>
      <p:pic>
        <p:nvPicPr>
          <p:cNvPr id="19" name="Picture 19"/>
          <p:cNvPicPr>
            <a:picLocks noChangeAspect="1"/>
          </p:cNvPicPr>
          <p:nvPr/>
        </p:nvPicPr>
        <p:blipFill>
          <a:blip r:embed="rId36">
            <a:extLst>
              <a:ext uri="{28A0092B-C50C-407E-A947-70E740481C1C}">
                <a14:useLocalDpi xmlns:a14="http://schemas.microsoft.com/office/drawing/2010/main" val="0"/>
              </a:ext>
              <a:ext uri="{96DAC541-7B7A-43D3-8B79-37D633B846F1}">
                <asvg:svgBlip xmlns:asvg="http://schemas.microsoft.com/office/drawing/2016/SVG/main" r:embed="rId37"/>
              </a:ext>
            </a:extLst>
          </a:blip>
          <a:srcRect/>
          <a:stretch>
            <a:fillRect/>
          </a:stretch>
        </p:blipFill>
        <p:spPr>
          <a:xfrm>
            <a:off x="13474226" y="4794867"/>
            <a:ext cx="676235" cy="690035"/>
          </a:xfrm>
          <a:prstGeom prst="rect">
            <a:avLst/>
          </a:prstGeom>
        </p:spPr>
      </p:pic>
      <p:pic>
        <p:nvPicPr>
          <p:cNvPr id="20" name="Picture 20"/>
          <p:cNvPicPr>
            <a:picLocks noChangeAspect="1"/>
          </p:cNvPicPr>
          <p:nvPr/>
        </p:nvPicPr>
        <p:blipFill>
          <a:blip r:embed="rId38">
            <a:extLst>
              <a:ext uri="{28A0092B-C50C-407E-A947-70E740481C1C}">
                <a14:useLocalDpi xmlns:a14="http://schemas.microsoft.com/office/drawing/2010/main" val="0"/>
              </a:ext>
              <a:ext uri="{96DAC541-7B7A-43D3-8B79-37D633B846F1}">
                <asvg:svgBlip xmlns:asvg="http://schemas.microsoft.com/office/drawing/2016/SVG/main" r:embed="rId39"/>
              </a:ext>
            </a:extLst>
          </a:blip>
          <a:srcRect/>
          <a:stretch>
            <a:fillRect/>
          </a:stretch>
        </p:blipFill>
        <p:spPr>
          <a:xfrm>
            <a:off x="8810647" y="2840547"/>
            <a:ext cx="559556" cy="690035"/>
          </a:xfrm>
          <a:prstGeom prst="rect">
            <a:avLst/>
          </a:prstGeom>
        </p:spPr>
      </p:pic>
      <p:pic>
        <p:nvPicPr>
          <p:cNvPr id="21" name="Picture 21"/>
          <p:cNvPicPr>
            <a:picLocks noChangeAspect="1"/>
          </p:cNvPicPr>
          <p:nvPr/>
        </p:nvPicPr>
        <p:blipFill>
          <a:blip r:embed="rId40">
            <a:extLst>
              <a:ext uri="{28A0092B-C50C-407E-A947-70E740481C1C}">
                <a14:useLocalDpi xmlns:a14="http://schemas.microsoft.com/office/drawing/2010/main" val="0"/>
              </a:ext>
              <a:ext uri="{96DAC541-7B7A-43D3-8B79-37D633B846F1}">
                <asvg:svgBlip xmlns:asvg="http://schemas.microsoft.com/office/drawing/2016/SVG/main" r:embed="rId41"/>
              </a:ext>
            </a:extLst>
          </a:blip>
          <a:srcRect/>
          <a:stretch>
            <a:fillRect/>
          </a:stretch>
        </p:blipFill>
        <p:spPr>
          <a:xfrm>
            <a:off x="10387052" y="2840547"/>
            <a:ext cx="589667" cy="690035"/>
          </a:xfrm>
          <a:prstGeom prst="rect">
            <a:avLst/>
          </a:prstGeom>
        </p:spPr>
      </p:pic>
      <p:pic>
        <p:nvPicPr>
          <p:cNvPr id="22" name="Picture 22"/>
          <p:cNvPicPr>
            <a:picLocks noChangeAspect="1"/>
          </p:cNvPicPr>
          <p:nvPr/>
        </p:nvPicPr>
        <p:blipFill>
          <a:blip r:embed="rId42">
            <a:extLst>
              <a:ext uri="{28A0092B-C50C-407E-A947-70E740481C1C}">
                <a14:useLocalDpi xmlns:a14="http://schemas.microsoft.com/office/drawing/2010/main" val="0"/>
              </a:ext>
              <a:ext uri="{96DAC541-7B7A-43D3-8B79-37D633B846F1}">
                <asvg:svgBlip xmlns:asvg="http://schemas.microsoft.com/office/drawing/2016/SVG/main" r:embed="rId43"/>
              </a:ext>
            </a:extLst>
          </a:blip>
          <a:srcRect/>
          <a:stretch>
            <a:fillRect/>
          </a:stretch>
        </p:blipFill>
        <p:spPr>
          <a:xfrm>
            <a:off x="11898512" y="2840547"/>
            <a:ext cx="696366" cy="690035"/>
          </a:xfrm>
          <a:prstGeom prst="rect">
            <a:avLst/>
          </a:prstGeom>
        </p:spPr>
      </p:pic>
      <p:pic>
        <p:nvPicPr>
          <p:cNvPr id="23" name="Picture 23"/>
          <p:cNvPicPr>
            <a:picLocks noChangeAspect="1"/>
          </p:cNvPicPr>
          <p:nvPr/>
        </p:nvPicPr>
        <p:blipFill>
          <a:blip r:embed="rId44">
            <a:extLst>
              <a:ext uri="{28A0092B-C50C-407E-A947-70E740481C1C}">
                <a14:useLocalDpi xmlns:a14="http://schemas.microsoft.com/office/drawing/2010/main" val="0"/>
              </a:ext>
              <a:ext uri="{96DAC541-7B7A-43D3-8B79-37D633B846F1}">
                <asvg:svgBlip xmlns:asvg="http://schemas.microsoft.com/office/drawing/2016/SVG/main" r:embed="rId45"/>
              </a:ext>
            </a:extLst>
          </a:blip>
          <a:srcRect/>
          <a:stretch>
            <a:fillRect/>
          </a:stretch>
        </p:blipFill>
        <p:spPr>
          <a:xfrm>
            <a:off x="15153704" y="2840547"/>
            <a:ext cx="549519" cy="690035"/>
          </a:xfrm>
          <a:prstGeom prst="rect">
            <a:avLst/>
          </a:prstGeom>
        </p:spPr>
      </p:pic>
      <p:pic>
        <p:nvPicPr>
          <p:cNvPr id="24" name="Picture 24"/>
          <p:cNvPicPr>
            <a:picLocks noChangeAspect="1"/>
          </p:cNvPicPr>
          <p:nvPr/>
        </p:nvPicPr>
        <p:blipFill>
          <a:blip r:embed="rId46">
            <a:extLst>
              <a:ext uri="{28A0092B-C50C-407E-A947-70E740481C1C}">
                <a14:useLocalDpi xmlns:a14="http://schemas.microsoft.com/office/drawing/2010/main" val="0"/>
              </a:ext>
              <a:ext uri="{96DAC541-7B7A-43D3-8B79-37D633B846F1}">
                <asvg:svgBlip xmlns:asvg="http://schemas.microsoft.com/office/drawing/2016/SVG/main" r:embed="rId47"/>
              </a:ext>
            </a:extLst>
          </a:blip>
          <a:srcRect/>
          <a:stretch>
            <a:fillRect/>
          </a:stretch>
        </p:blipFill>
        <p:spPr>
          <a:xfrm>
            <a:off x="16631995" y="2926088"/>
            <a:ext cx="627305" cy="518952"/>
          </a:xfrm>
          <a:prstGeom prst="rect">
            <a:avLst/>
          </a:prstGeom>
        </p:spPr>
      </p:pic>
      <p:pic>
        <p:nvPicPr>
          <p:cNvPr id="25" name="Picture 25"/>
          <p:cNvPicPr>
            <a:picLocks noChangeAspect="1"/>
          </p:cNvPicPr>
          <p:nvPr/>
        </p:nvPicPr>
        <p:blipFill>
          <a:blip r:embed="rId48">
            <a:extLst>
              <a:ext uri="{28A0092B-C50C-407E-A947-70E740481C1C}">
                <a14:useLocalDpi xmlns:a14="http://schemas.microsoft.com/office/drawing/2010/main" val="0"/>
              </a:ext>
              <a:ext uri="{96DAC541-7B7A-43D3-8B79-37D633B846F1}">
                <asvg:svgBlip xmlns:asvg="http://schemas.microsoft.com/office/drawing/2016/SVG/main" r:embed="rId49"/>
              </a:ext>
            </a:extLst>
          </a:blip>
          <a:srcRect/>
          <a:stretch>
            <a:fillRect/>
          </a:stretch>
        </p:blipFill>
        <p:spPr>
          <a:xfrm>
            <a:off x="13531310" y="2840547"/>
            <a:ext cx="562065" cy="690035"/>
          </a:xfrm>
          <a:prstGeom prst="rect">
            <a:avLst/>
          </a:prstGeom>
        </p:spPr>
      </p:pic>
      <p:pic>
        <p:nvPicPr>
          <p:cNvPr id="26" name="Picture 26"/>
          <p:cNvPicPr>
            <a:picLocks noChangeAspect="1"/>
          </p:cNvPicPr>
          <p:nvPr/>
        </p:nvPicPr>
        <p:blipFill>
          <a:blip r:embed="rId50">
            <a:extLst>
              <a:ext uri="{28A0092B-C50C-407E-A947-70E740481C1C}">
                <a14:useLocalDpi xmlns:a14="http://schemas.microsoft.com/office/drawing/2010/main" val="0"/>
              </a:ext>
              <a:ext uri="{96DAC541-7B7A-43D3-8B79-37D633B846F1}">
                <asvg:svgBlip xmlns:asvg="http://schemas.microsoft.com/office/drawing/2016/SVG/main" r:embed="rId51"/>
              </a:ext>
            </a:extLst>
          </a:blip>
          <a:srcRect/>
          <a:stretch>
            <a:fillRect/>
          </a:stretch>
        </p:blipFill>
        <p:spPr>
          <a:xfrm>
            <a:off x="8810647" y="1061592"/>
            <a:ext cx="559556" cy="624251"/>
          </a:xfrm>
          <a:prstGeom prst="rect">
            <a:avLst/>
          </a:prstGeom>
        </p:spPr>
      </p:pic>
      <p:pic>
        <p:nvPicPr>
          <p:cNvPr id="27" name="Picture 27"/>
          <p:cNvPicPr>
            <a:picLocks noChangeAspect="1"/>
          </p:cNvPicPr>
          <p:nvPr/>
        </p:nvPicPr>
        <p:blipFill>
          <a:blip r:embed="rId52">
            <a:extLst>
              <a:ext uri="{28A0092B-C50C-407E-A947-70E740481C1C}">
                <a14:useLocalDpi xmlns:a14="http://schemas.microsoft.com/office/drawing/2010/main" val="0"/>
              </a:ext>
              <a:ext uri="{96DAC541-7B7A-43D3-8B79-37D633B846F1}">
                <asvg:svgBlip xmlns:asvg="http://schemas.microsoft.com/office/drawing/2016/SVG/main" r:embed="rId53"/>
              </a:ext>
            </a:extLst>
          </a:blip>
          <a:srcRect/>
          <a:stretch>
            <a:fillRect/>
          </a:stretch>
        </p:blipFill>
        <p:spPr>
          <a:xfrm>
            <a:off x="10387052" y="1145356"/>
            <a:ext cx="589667" cy="456724"/>
          </a:xfrm>
          <a:prstGeom prst="rect">
            <a:avLst/>
          </a:prstGeom>
        </p:spPr>
      </p:pic>
      <p:pic>
        <p:nvPicPr>
          <p:cNvPr id="28" name="Picture 28"/>
          <p:cNvPicPr>
            <a:picLocks noChangeAspect="1"/>
          </p:cNvPicPr>
          <p:nvPr/>
        </p:nvPicPr>
        <p:blipFill>
          <a:blip r:embed="rId54">
            <a:extLst>
              <a:ext uri="{28A0092B-C50C-407E-A947-70E740481C1C}">
                <a14:useLocalDpi xmlns:a14="http://schemas.microsoft.com/office/drawing/2010/main" val="0"/>
              </a:ext>
              <a:ext uri="{96DAC541-7B7A-43D3-8B79-37D633B846F1}">
                <asvg:svgBlip xmlns:asvg="http://schemas.microsoft.com/office/drawing/2016/SVG/main" r:embed="rId55"/>
              </a:ext>
            </a:extLst>
          </a:blip>
          <a:srcRect/>
          <a:stretch>
            <a:fillRect/>
          </a:stretch>
        </p:blipFill>
        <p:spPr>
          <a:xfrm>
            <a:off x="12148835" y="1028700"/>
            <a:ext cx="195719" cy="690035"/>
          </a:xfrm>
          <a:prstGeom prst="rect">
            <a:avLst/>
          </a:prstGeom>
        </p:spPr>
      </p:pic>
      <p:pic>
        <p:nvPicPr>
          <p:cNvPr id="29" name="Picture 29"/>
          <p:cNvPicPr>
            <a:picLocks noChangeAspect="1"/>
          </p:cNvPicPr>
          <p:nvPr/>
        </p:nvPicPr>
        <p:blipFill>
          <a:blip r:embed="rId56">
            <a:extLst>
              <a:ext uri="{28A0092B-C50C-407E-A947-70E740481C1C}">
                <a14:useLocalDpi xmlns:a14="http://schemas.microsoft.com/office/drawing/2010/main" val="0"/>
              </a:ext>
              <a:ext uri="{96DAC541-7B7A-43D3-8B79-37D633B846F1}">
                <asvg:svgBlip xmlns:asvg="http://schemas.microsoft.com/office/drawing/2016/SVG/main" r:embed="rId57"/>
              </a:ext>
            </a:extLst>
          </a:blip>
          <a:srcRect/>
          <a:stretch>
            <a:fillRect/>
          </a:stretch>
        </p:blipFill>
        <p:spPr>
          <a:xfrm>
            <a:off x="15269755" y="1028700"/>
            <a:ext cx="317416" cy="690035"/>
          </a:xfrm>
          <a:prstGeom prst="rect">
            <a:avLst/>
          </a:prstGeom>
        </p:spPr>
      </p:pic>
      <p:pic>
        <p:nvPicPr>
          <p:cNvPr id="30" name="Picture 30"/>
          <p:cNvPicPr>
            <a:picLocks noChangeAspect="1"/>
          </p:cNvPicPr>
          <p:nvPr/>
        </p:nvPicPr>
        <p:blipFill>
          <a:blip r:embed="rId58">
            <a:extLst>
              <a:ext uri="{28A0092B-C50C-407E-A947-70E740481C1C}">
                <a14:useLocalDpi xmlns:a14="http://schemas.microsoft.com/office/drawing/2010/main" val="0"/>
              </a:ext>
              <a:ext uri="{96DAC541-7B7A-43D3-8B79-37D633B846F1}">
                <asvg:svgBlip xmlns:asvg="http://schemas.microsoft.com/office/drawing/2016/SVG/main" r:embed="rId59"/>
              </a:ext>
            </a:extLst>
          </a:blip>
          <a:srcRect/>
          <a:stretch>
            <a:fillRect/>
          </a:stretch>
        </p:blipFill>
        <p:spPr>
          <a:xfrm>
            <a:off x="16777667" y="1061592"/>
            <a:ext cx="335961" cy="624251"/>
          </a:xfrm>
          <a:prstGeom prst="rect">
            <a:avLst/>
          </a:prstGeom>
        </p:spPr>
      </p:pic>
      <p:pic>
        <p:nvPicPr>
          <p:cNvPr id="31" name="Picture 31"/>
          <p:cNvPicPr>
            <a:picLocks noChangeAspect="1"/>
          </p:cNvPicPr>
          <p:nvPr/>
        </p:nvPicPr>
        <p:blipFill>
          <a:blip r:embed="rId60">
            <a:extLst>
              <a:ext uri="{28A0092B-C50C-407E-A947-70E740481C1C}">
                <a14:useLocalDpi xmlns:a14="http://schemas.microsoft.com/office/drawing/2010/main" val="0"/>
              </a:ext>
              <a:ext uri="{96DAC541-7B7A-43D3-8B79-37D633B846F1}">
                <asvg:svgBlip xmlns:asvg="http://schemas.microsoft.com/office/drawing/2016/SVG/main" r:embed="rId61"/>
              </a:ext>
            </a:extLst>
          </a:blip>
          <a:srcRect/>
          <a:stretch>
            <a:fillRect/>
          </a:stretch>
        </p:blipFill>
        <p:spPr>
          <a:xfrm>
            <a:off x="13399755" y="1244690"/>
            <a:ext cx="825177" cy="258055"/>
          </a:xfrm>
          <a:prstGeom prst="rect">
            <a:avLst/>
          </a:prstGeom>
        </p:spPr>
      </p:pic>
      <p:grpSp>
        <p:nvGrpSpPr>
          <p:cNvPr id="32" name="Group 32"/>
          <p:cNvGrpSpPr/>
          <p:nvPr/>
        </p:nvGrpSpPr>
        <p:grpSpPr>
          <a:xfrm>
            <a:off x="1028700" y="2979949"/>
            <a:ext cx="5764602" cy="4327101"/>
            <a:chOff x="0" y="0"/>
            <a:chExt cx="7686136" cy="5769468"/>
          </a:xfrm>
        </p:grpSpPr>
        <p:sp>
          <p:nvSpPr>
            <p:cNvPr id="33" name="AutoShape 33"/>
            <p:cNvSpPr/>
            <p:nvPr/>
          </p:nvSpPr>
          <p:spPr>
            <a:xfrm>
              <a:off x="0" y="4258368"/>
              <a:ext cx="7686136" cy="12700"/>
            </a:xfrm>
            <a:prstGeom prst="rect">
              <a:avLst/>
            </a:prstGeom>
            <a:solidFill>
              <a:srgbClr val="F7F7F7"/>
            </a:solidFill>
          </p:spPr>
        </p:sp>
        <p:sp>
          <p:nvSpPr>
            <p:cNvPr id="34" name="TextBox 34"/>
            <p:cNvSpPr txBox="1"/>
            <p:nvPr/>
          </p:nvSpPr>
          <p:spPr>
            <a:xfrm>
              <a:off x="0" y="4744578"/>
              <a:ext cx="7686136" cy="1024890"/>
            </a:xfrm>
            <a:prstGeom prst="rect">
              <a:avLst/>
            </a:prstGeom>
          </p:spPr>
          <p:txBody>
            <a:bodyPr lIns="0" tIns="0" rIns="0" bIns="0" rtlCol="0" anchor="t">
              <a:spAutoFit/>
            </a:bodyPr>
            <a:lstStyle/>
            <a:p>
              <a:pPr>
                <a:lnSpc>
                  <a:spcPts val="3206"/>
                </a:lnSpc>
              </a:pPr>
              <a:r>
                <a:rPr lang="en-US" sz="2137" spc="8">
                  <a:solidFill>
                    <a:srgbClr val="F7F7F7"/>
                  </a:solidFill>
                  <a:latin typeface="Barlow Light Bold"/>
                </a:rPr>
                <a:t>Use these free recolorable icons and illustrations in your Canva design.</a:t>
              </a:r>
            </a:p>
          </p:txBody>
        </p:sp>
        <p:sp>
          <p:nvSpPr>
            <p:cNvPr id="35" name="TextBox 35"/>
            <p:cNvSpPr txBox="1"/>
            <p:nvPr/>
          </p:nvSpPr>
          <p:spPr>
            <a:xfrm>
              <a:off x="0" y="85725"/>
              <a:ext cx="7686136" cy="3632458"/>
            </a:xfrm>
            <a:prstGeom prst="rect">
              <a:avLst/>
            </a:prstGeom>
          </p:spPr>
          <p:txBody>
            <a:bodyPr lIns="0" tIns="0" rIns="0" bIns="0" rtlCol="0" anchor="t">
              <a:spAutoFit/>
            </a:bodyPr>
            <a:lstStyle/>
            <a:p>
              <a:pPr>
                <a:lnSpc>
                  <a:spcPts val="10535"/>
                </a:lnSpc>
              </a:pPr>
              <a:r>
                <a:rPr lang="en-US" sz="9577">
                  <a:solidFill>
                    <a:srgbClr val="F7F7F7"/>
                  </a:solidFill>
                  <a:latin typeface="Barlow Bold"/>
                </a:rPr>
                <a:t>Free Resources</a:t>
              </a: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3091492" y="1492417"/>
            <a:ext cx="12105017" cy="1594856"/>
            <a:chOff x="0" y="0"/>
            <a:chExt cx="16140023" cy="2126475"/>
          </a:xfrm>
        </p:grpSpPr>
        <p:sp>
          <p:nvSpPr>
            <p:cNvPr id="3" name="TextBox 3"/>
            <p:cNvSpPr txBox="1"/>
            <p:nvPr/>
          </p:nvSpPr>
          <p:spPr>
            <a:xfrm>
              <a:off x="0" y="1634985"/>
              <a:ext cx="16140023" cy="491490"/>
            </a:xfrm>
            <a:prstGeom prst="rect">
              <a:avLst/>
            </a:prstGeom>
          </p:spPr>
          <p:txBody>
            <a:bodyPr lIns="0" tIns="0" rIns="0" bIns="0" rtlCol="0" anchor="t">
              <a:spAutoFit/>
            </a:bodyPr>
            <a:lstStyle/>
            <a:p>
              <a:pPr algn="ctr">
                <a:lnSpc>
                  <a:spcPts val="3206"/>
                </a:lnSpc>
              </a:pPr>
              <a:r>
                <a:rPr lang="en-US" sz="2137" spc="8">
                  <a:solidFill>
                    <a:srgbClr val="F7F7F7"/>
                  </a:solidFill>
                  <a:latin typeface="Barlow Light Bold"/>
                </a:rPr>
                <a:t>Use these free recolorable icons and illustrations in your Canva design.</a:t>
              </a:r>
            </a:p>
          </p:txBody>
        </p:sp>
        <p:sp>
          <p:nvSpPr>
            <p:cNvPr id="4" name="TextBox 4"/>
            <p:cNvSpPr txBox="1"/>
            <p:nvPr/>
          </p:nvSpPr>
          <p:spPr>
            <a:xfrm>
              <a:off x="0" y="57150"/>
              <a:ext cx="16140023" cy="1356572"/>
            </a:xfrm>
            <a:prstGeom prst="rect">
              <a:avLst/>
            </a:prstGeom>
          </p:spPr>
          <p:txBody>
            <a:bodyPr lIns="0" tIns="0" rIns="0" bIns="0" rtlCol="0" anchor="t">
              <a:spAutoFit/>
            </a:bodyPr>
            <a:lstStyle/>
            <a:p>
              <a:pPr algn="ctr">
                <a:lnSpc>
                  <a:spcPts val="7686"/>
                </a:lnSpc>
              </a:pPr>
              <a:r>
                <a:rPr lang="en-US" sz="6987">
                  <a:solidFill>
                    <a:srgbClr val="F7F7F7"/>
                  </a:solidFill>
                  <a:latin typeface="Barlow Bold"/>
                </a:rPr>
                <a:t>Free Illustration Resources</a:t>
              </a: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7360292" y="7738289"/>
            <a:ext cx="740280" cy="1016631"/>
          </a:xfrm>
          <a:prstGeom prst="rect">
            <a:avLst/>
          </a:prstGeom>
        </p:spPr>
      </p:pic>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4663053" y="7738289"/>
            <a:ext cx="724663" cy="1016631"/>
          </a:xfrm>
          <a:prstGeom prst="rect">
            <a:avLst/>
          </a:prstGeom>
        </p:spPr>
      </p:pic>
      <p:pic>
        <p:nvPicPr>
          <p:cNvPr id="7" name="Picture 7"/>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4880" y="7738289"/>
            <a:ext cx="655152" cy="1016631"/>
          </a:xfrm>
          <a:prstGeom prst="rect">
            <a:avLst/>
          </a:prstGeom>
        </p:spPr>
      </p:pic>
      <p:pic>
        <p:nvPicPr>
          <p:cNvPr id="8" name="Picture 8"/>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6040738" y="7738289"/>
            <a:ext cx="666533" cy="1016631"/>
          </a:xfrm>
          <a:prstGeom prst="rect">
            <a:avLst/>
          </a:prstGeom>
        </p:spPr>
      </p:pic>
      <p:pic>
        <p:nvPicPr>
          <p:cNvPr id="9" name="Picture 9"/>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2066491" y="7757245"/>
            <a:ext cx="635368" cy="978720"/>
          </a:xfrm>
          <a:prstGeom prst="rect">
            <a:avLst/>
          </a:prstGeom>
        </p:spPr>
      </p:pic>
      <p:pic>
        <p:nvPicPr>
          <p:cNvPr id="10" name="Picture 10"/>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3498976" y="4853514"/>
            <a:ext cx="588928" cy="978720"/>
          </a:xfrm>
          <a:prstGeom prst="rect">
            <a:avLst/>
          </a:prstGeom>
        </p:spPr>
      </p:pic>
      <p:pic>
        <p:nvPicPr>
          <p:cNvPr id="11" name="Picture 11"/>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p:blipFill>
        <p:spPr>
          <a:xfrm>
            <a:off x="2130426" y="4782825"/>
            <a:ext cx="616475" cy="1120097"/>
          </a:xfrm>
          <a:prstGeom prst="rect">
            <a:avLst/>
          </a:prstGeom>
        </p:spPr>
      </p:pic>
      <p:pic>
        <p:nvPicPr>
          <p:cNvPr id="12" name="Picture 12"/>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rcRect/>
          <a:stretch>
            <a:fillRect/>
          </a:stretch>
        </p:blipFill>
        <p:spPr>
          <a:xfrm>
            <a:off x="13875374" y="4740900"/>
            <a:ext cx="901058" cy="1203947"/>
          </a:xfrm>
          <a:prstGeom prst="rect">
            <a:avLst/>
          </a:prstGeom>
        </p:spPr>
      </p:pic>
      <p:pic>
        <p:nvPicPr>
          <p:cNvPr id="13" name="Picture 13"/>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rcRect/>
          <a:stretch>
            <a:fillRect/>
          </a:stretch>
        </p:blipFill>
        <p:spPr>
          <a:xfrm>
            <a:off x="15528508" y="4853514"/>
            <a:ext cx="459443" cy="978720"/>
          </a:xfrm>
          <a:prstGeom prst="rect">
            <a:avLst/>
          </a:prstGeom>
        </p:spPr>
      </p:pic>
      <p:pic>
        <p:nvPicPr>
          <p:cNvPr id="14" name="Picture 14"/>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rcRect/>
          <a:stretch>
            <a:fillRect/>
          </a:stretch>
        </p:blipFill>
        <p:spPr>
          <a:xfrm>
            <a:off x="10726283" y="4842491"/>
            <a:ext cx="902783" cy="1000766"/>
          </a:xfrm>
          <a:prstGeom prst="rect">
            <a:avLst/>
          </a:prstGeom>
        </p:spPr>
      </p:pic>
      <p:pic>
        <p:nvPicPr>
          <p:cNvPr id="15" name="Picture 15"/>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rcRect/>
          <a:stretch>
            <a:fillRect/>
          </a:stretch>
        </p:blipFill>
        <p:spPr>
          <a:xfrm>
            <a:off x="12381142" y="4842491"/>
            <a:ext cx="742157" cy="1000766"/>
          </a:xfrm>
          <a:prstGeom prst="rect">
            <a:avLst/>
          </a:prstGeom>
        </p:spPr>
      </p:pic>
      <p:pic>
        <p:nvPicPr>
          <p:cNvPr id="16" name="Picture 16"/>
          <p:cNvPicPr>
            <a:picLocks noChangeAspect="1"/>
          </p:cNvPicPr>
          <p:nvPr/>
        </p:nvPicPr>
        <p:blipFill>
          <a:blip r:embed="rId24">
            <a:extLst>
              <a:ext uri="{28A0092B-C50C-407E-A947-70E740481C1C}">
                <a14:useLocalDpi xmlns:a14="http://schemas.microsoft.com/office/drawing/2010/main" val="0"/>
              </a:ext>
              <a:ext uri="{96DAC541-7B7A-43D3-8B79-37D633B846F1}">
                <asvg:svgBlip xmlns:asvg="http://schemas.microsoft.com/office/drawing/2016/SVG/main" r:embed="rId25"/>
              </a:ext>
            </a:extLst>
          </a:blip>
          <a:srcRect/>
          <a:stretch>
            <a:fillRect/>
          </a:stretch>
        </p:blipFill>
        <p:spPr>
          <a:xfrm>
            <a:off x="9032883" y="4834558"/>
            <a:ext cx="941325" cy="1016631"/>
          </a:xfrm>
          <a:prstGeom prst="rect">
            <a:avLst/>
          </a:prstGeom>
        </p:spPr>
      </p:pic>
      <p:pic>
        <p:nvPicPr>
          <p:cNvPr id="17" name="Picture 17"/>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rcRect/>
          <a:stretch>
            <a:fillRect/>
          </a:stretch>
        </p:blipFill>
        <p:spPr>
          <a:xfrm>
            <a:off x="7632681" y="4810858"/>
            <a:ext cx="648127" cy="1064030"/>
          </a:xfrm>
          <a:prstGeom prst="rect">
            <a:avLst/>
          </a:prstGeom>
        </p:spPr>
      </p:pic>
      <p:pic>
        <p:nvPicPr>
          <p:cNvPr id="18" name="Picture 18"/>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rcRect/>
          <a:stretch>
            <a:fillRect/>
          </a:stretch>
        </p:blipFill>
        <p:spPr>
          <a:xfrm>
            <a:off x="13638509" y="7757245"/>
            <a:ext cx="1003419" cy="978720"/>
          </a:xfrm>
          <a:prstGeom prst="rect">
            <a:avLst/>
          </a:prstGeom>
        </p:spPr>
      </p:pic>
      <p:pic>
        <p:nvPicPr>
          <p:cNvPr id="19" name="Picture 19"/>
          <p:cNvPicPr>
            <a:picLocks noChangeAspect="1"/>
          </p:cNvPicPr>
          <p:nvPr/>
        </p:nvPicPr>
        <p:blipFill>
          <a:blip r:embed="rId30">
            <a:extLst>
              <a:ext uri="{28A0092B-C50C-407E-A947-70E740481C1C}">
                <a14:useLocalDpi xmlns:a14="http://schemas.microsoft.com/office/drawing/2010/main" val="0"/>
              </a:ext>
              <a:ext uri="{96DAC541-7B7A-43D3-8B79-37D633B846F1}">
                <asvg:svgBlip xmlns:asvg="http://schemas.microsoft.com/office/drawing/2016/SVG/main" r:embed="rId31"/>
              </a:ext>
            </a:extLst>
          </a:blip>
          <a:srcRect/>
          <a:stretch>
            <a:fillRect/>
          </a:stretch>
        </p:blipFill>
        <p:spPr>
          <a:xfrm>
            <a:off x="15294950" y="7757245"/>
            <a:ext cx="926559" cy="978720"/>
          </a:xfrm>
          <a:prstGeom prst="rect">
            <a:avLst/>
          </a:prstGeom>
        </p:spPr>
      </p:pic>
      <p:pic>
        <p:nvPicPr>
          <p:cNvPr id="20" name="Picture 20"/>
          <p:cNvPicPr>
            <a:picLocks noChangeAspect="1"/>
          </p:cNvPicPr>
          <p:nvPr/>
        </p:nvPicPr>
        <p:blipFill>
          <a:blip r:embed="rId32">
            <a:extLst>
              <a:ext uri="{28A0092B-C50C-407E-A947-70E740481C1C}">
                <a14:useLocalDpi xmlns:a14="http://schemas.microsoft.com/office/drawing/2010/main" val="0"/>
              </a:ext>
              <a:ext uri="{96DAC541-7B7A-43D3-8B79-37D633B846F1}">
                <asvg:svgBlip xmlns:asvg="http://schemas.microsoft.com/office/drawing/2016/SVG/main" r:embed="rId33"/>
              </a:ext>
            </a:extLst>
          </a:blip>
          <a:srcRect/>
          <a:stretch>
            <a:fillRect/>
          </a:stretch>
        </p:blipFill>
        <p:spPr>
          <a:xfrm>
            <a:off x="11956470" y="7757245"/>
            <a:ext cx="1029018" cy="978720"/>
          </a:xfrm>
          <a:prstGeom prst="rect">
            <a:avLst/>
          </a:prstGeom>
        </p:spPr>
      </p:pic>
      <p:pic>
        <p:nvPicPr>
          <p:cNvPr id="21" name="Picture 21"/>
          <p:cNvPicPr>
            <a:picLocks noChangeAspect="1"/>
          </p:cNvPicPr>
          <p:nvPr/>
        </p:nvPicPr>
        <p:blipFill>
          <a:blip r:embed="rId34">
            <a:extLst>
              <a:ext uri="{28A0092B-C50C-407E-A947-70E740481C1C}">
                <a14:useLocalDpi xmlns:a14="http://schemas.microsoft.com/office/drawing/2010/main" val="0"/>
              </a:ext>
              <a:ext uri="{96DAC541-7B7A-43D3-8B79-37D633B846F1}">
                <asvg:svgBlip xmlns:asvg="http://schemas.microsoft.com/office/drawing/2016/SVG/main" r:embed="rId35"/>
              </a:ext>
            </a:extLst>
          </a:blip>
          <a:srcRect/>
          <a:stretch>
            <a:fillRect/>
          </a:stretch>
        </p:blipFill>
        <p:spPr>
          <a:xfrm>
            <a:off x="10301312" y="7738289"/>
            <a:ext cx="1002137" cy="1016631"/>
          </a:xfrm>
          <a:prstGeom prst="rect">
            <a:avLst/>
          </a:prstGeom>
        </p:spPr>
      </p:pic>
      <p:pic>
        <p:nvPicPr>
          <p:cNvPr id="22" name="Picture 22"/>
          <p:cNvPicPr>
            <a:picLocks noChangeAspect="1"/>
          </p:cNvPicPr>
          <p:nvPr/>
        </p:nvPicPr>
        <p:blipFill>
          <a:blip r:embed="rId36">
            <a:extLst>
              <a:ext uri="{28A0092B-C50C-407E-A947-70E740481C1C}">
                <a14:useLocalDpi xmlns:a14="http://schemas.microsoft.com/office/drawing/2010/main" val="0"/>
              </a:ext>
              <a:ext uri="{96DAC541-7B7A-43D3-8B79-37D633B846F1}">
                <asvg:svgBlip xmlns:asvg="http://schemas.microsoft.com/office/drawing/2016/SVG/main" r:embed="rId37"/>
              </a:ext>
            </a:extLst>
          </a:blip>
          <a:srcRect/>
          <a:stretch>
            <a:fillRect/>
          </a:stretch>
        </p:blipFill>
        <p:spPr>
          <a:xfrm>
            <a:off x="8753593" y="7757245"/>
            <a:ext cx="894698" cy="978720"/>
          </a:xfrm>
          <a:prstGeom prst="rect">
            <a:avLst/>
          </a:prstGeom>
        </p:spPr>
      </p:pic>
      <p:pic>
        <p:nvPicPr>
          <p:cNvPr id="23" name="Picture 2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021087" y="6336084"/>
            <a:ext cx="697640" cy="978720"/>
          </a:xfrm>
          <a:prstGeom prst="rect">
            <a:avLst/>
          </a:prstGeom>
        </p:spPr>
      </p:pic>
      <p:pic>
        <p:nvPicPr>
          <p:cNvPr id="24" name="Picture 24"/>
          <p:cNvPicPr>
            <a:picLocks noChangeAspect="1"/>
          </p:cNvPicPr>
          <p:nvPr/>
        </p:nvPicPr>
        <p:blipFill>
          <a:blip r:embed="rId38">
            <a:extLst>
              <a:ext uri="{28A0092B-C50C-407E-A947-70E740481C1C}">
                <a14:useLocalDpi xmlns:a14="http://schemas.microsoft.com/office/drawing/2010/main" val="0"/>
              </a:ext>
              <a:ext uri="{96DAC541-7B7A-43D3-8B79-37D633B846F1}">
                <asvg:svgBlip xmlns:asvg="http://schemas.microsoft.com/office/drawing/2016/SVG/main" r:embed="rId39"/>
              </a:ext>
            </a:extLst>
          </a:blip>
          <a:srcRect/>
          <a:stretch>
            <a:fillRect/>
          </a:stretch>
        </p:blipFill>
        <p:spPr>
          <a:xfrm>
            <a:off x="6484458" y="6336084"/>
            <a:ext cx="825957" cy="978720"/>
          </a:xfrm>
          <a:prstGeom prst="rect">
            <a:avLst/>
          </a:prstGeom>
        </p:spPr>
      </p:pic>
      <p:pic>
        <p:nvPicPr>
          <p:cNvPr id="25" name="Picture 25"/>
          <p:cNvPicPr>
            <a:picLocks noChangeAspect="1"/>
          </p:cNvPicPr>
          <p:nvPr/>
        </p:nvPicPr>
        <p:blipFill>
          <a:blip r:embed="rId40">
            <a:extLst>
              <a:ext uri="{28A0092B-C50C-407E-A947-70E740481C1C}">
                <a14:useLocalDpi xmlns:a14="http://schemas.microsoft.com/office/drawing/2010/main" val="0"/>
              </a:ext>
              <a:ext uri="{96DAC541-7B7A-43D3-8B79-37D633B846F1}">
                <asvg:svgBlip xmlns:asvg="http://schemas.microsoft.com/office/drawing/2016/SVG/main" r:embed="rId41"/>
              </a:ext>
            </a:extLst>
          </a:blip>
          <a:srcRect/>
          <a:stretch>
            <a:fillRect/>
          </a:stretch>
        </p:blipFill>
        <p:spPr>
          <a:xfrm>
            <a:off x="3576567" y="6336084"/>
            <a:ext cx="678790" cy="978720"/>
          </a:xfrm>
          <a:prstGeom prst="rect">
            <a:avLst/>
          </a:prstGeom>
        </p:spPr>
      </p:pic>
      <p:pic>
        <p:nvPicPr>
          <p:cNvPr id="26" name="Picture 26"/>
          <p:cNvPicPr>
            <a:picLocks noChangeAspect="1"/>
          </p:cNvPicPr>
          <p:nvPr/>
        </p:nvPicPr>
        <p:blipFill>
          <a:blip r:embed="rId42">
            <a:extLst>
              <a:ext uri="{28A0092B-C50C-407E-A947-70E740481C1C}">
                <a14:useLocalDpi xmlns:a14="http://schemas.microsoft.com/office/drawing/2010/main" val="0"/>
              </a:ext>
              <a:ext uri="{96DAC541-7B7A-43D3-8B79-37D633B846F1}">
                <asvg:svgBlip xmlns:asvg="http://schemas.microsoft.com/office/drawing/2016/SVG/main" r:embed="rId43"/>
              </a:ext>
            </a:extLst>
          </a:blip>
          <a:srcRect/>
          <a:stretch>
            <a:fillRect/>
          </a:stretch>
        </p:blipFill>
        <p:spPr>
          <a:xfrm>
            <a:off x="2066491" y="6317128"/>
            <a:ext cx="744345" cy="1016631"/>
          </a:xfrm>
          <a:prstGeom prst="rect">
            <a:avLst/>
          </a:prstGeom>
        </p:spPr>
      </p:pic>
      <p:pic>
        <p:nvPicPr>
          <p:cNvPr id="27" name="Picture 27"/>
          <p:cNvPicPr>
            <a:picLocks noChangeAspect="1"/>
          </p:cNvPicPr>
          <p:nvPr/>
        </p:nvPicPr>
        <p:blipFill>
          <a:blip r:embed="rId44">
            <a:extLst>
              <a:ext uri="{28A0092B-C50C-407E-A947-70E740481C1C}">
                <a14:useLocalDpi xmlns:a14="http://schemas.microsoft.com/office/drawing/2010/main" val="0"/>
              </a:ext>
              <a:ext uri="{96DAC541-7B7A-43D3-8B79-37D633B846F1}">
                <asvg:svgBlip xmlns:asvg="http://schemas.microsoft.com/office/drawing/2016/SVG/main" r:embed="rId45"/>
              </a:ext>
            </a:extLst>
          </a:blip>
          <a:srcRect/>
          <a:stretch>
            <a:fillRect/>
          </a:stretch>
        </p:blipFill>
        <p:spPr>
          <a:xfrm>
            <a:off x="4839980" y="4810858"/>
            <a:ext cx="807818" cy="1064030"/>
          </a:xfrm>
          <a:prstGeom prst="rect">
            <a:avLst/>
          </a:prstGeom>
        </p:spPr>
      </p:pic>
      <p:pic>
        <p:nvPicPr>
          <p:cNvPr id="28" name="Picture 28"/>
          <p:cNvPicPr>
            <a:picLocks noChangeAspect="1"/>
          </p:cNvPicPr>
          <p:nvPr/>
        </p:nvPicPr>
        <p:blipFill>
          <a:blip r:embed="rId46">
            <a:extLst>
              <a:ext uri="{28A0092B-C50C-407E-A947-70E740481C1C}">
                <a14:useLocalDpi xmlns:a14="http://schemas.microsoft.com/office/drawing/2010/main" val="0"/>
              </a:ext>
              <a:ext uri="{96DAC541-7B7A-43D3-8B79-37D633B846F1}">
                <asvg:svgBlip xmlns:asvg="http://schemas.microsoft.com/office/drawing/2016/SVG/main" r:embed="rId47"/>
              </a:ext>
            </a:extLst>
          </a:blip>
          <a:srcRect/>
          <a:stretch>
            <a:fillRect/>
          </a:stretch>
        </p:blipFill>
        <p:spPr>
          <a:xfrm>
            <a:off x="6399873" y="4810858"/>
            <a:ext cx="480733" cy="1064030"/>
          </a:xfrm>
          <a:prstGeom prst="rect">
            <a:avLst/>
          </a:prstGeom>
        </p:spPr>
      </p:pic>
      <p:pic>
        <p:nvPicPr>
          <p:cNvPr id="29" name="Picture 29"/>
          <p:cNvPicPr>
            <a:picLocks noChangeAspect="1"/>
          </p:cNvPicPr>
          <p:nvPr/>
        </p:nvPicPr>
        <p:blipFill>
          <a:blip r:embed="rId48">
            <a:extLst>
              <a:ext uri="{28A0092B-C50C-407E-A947-70E740481C1C}">
                <a14:useLocalDpi xmlns:a14="http://schemas.microsoft.com/office/drawing/2010/main" val="0"/>
              </a:ext>
              <a:ext uri="{96DAC541-7B7A-43D3-8B79-37D633B846F1}">
                <asvg:svgBlip xmlns:asvg="http://schemas.microsoft.com/office/drawing/2016/SVG/main" r:embed="rId49"/>
              </a:ext>
            </a:extLst>
          </a:blip>
          <a:srcRect/>
          <a:stretch>
            <a:fillRect/>
          </a:stretch>
        </p:blipFill>
        <p:spPr>
          <a:xfrm>
            <a:off x="13916332" y="6336084"/>
            <a:ext cx="764755" cy="978720"/>
          </a:xfrm>
          <a:prstGeom prst="rect">
            <a:avLst/>
          </a:prstGeom>
        </p:spPr>
      </p:pic>
      <p:pic>
        <p:nvPicPr>
          <p:cNvPr id="30" name="Picture 30"/>
          <p:cNvPicPr>
            <a:picLocks noChangeAspect="1"/>
          </p:cNvPicPr>
          <p:nvPr/>
        </p:nvPicPr>
        <p:blipFill>
          <a:blip r:embed="rId50">
            <a:extLst>
              <a:ext uri="{28A0092B-C50C-407E-A947-70E740481C1C}">
                <a14:useLocalDpi xmlns:a14="http://schemas.microsoft.com/office/drawing/2010/main" val="0"/>
              </a:ext>
              <a:ext uri="{96DAC541-7B7A-43D3-8B79-37D633B846F1}">
                <asvg:svgBlip xmlns:asvg="http://schemas.microsoft.com/office/drawing/2016/SVG/main" r:embed="rId51"/>
              </a:ext>
            </a:extLst>
          </a:blip>
          <a:srcRect/>
          <a:stretch>
            <a:fillRect/>
          </a:stretch>
        </p:blipFill>
        <p:spPr>
          <a:xfrm>
            <a:off x="15446818" y="6336084"/>
            <a:ext cx="622822" cy="978720"/>
          </a:xfrm>
          <a:prstGeom prst="rect">
            <a:avLst/>
          </a:prstGeom>
        </p:spPr>
      </p:pic>
      <p:pic>
        <p:nvPicPr>
          <p:cNvPr id="31" name="Picture 31"/>
          <p:cNvPicPr>
            <a:picLocks noChangeAspect="1"/>
          </p:cNvPicPr>
          <p:nvPr/>
        </p:nvPicPr>
        <p:blipFill>
          <a:blip r:embed="rId52">
            <a:extLst>
              <a:ext uri="{28A0092B-C50C-407E-A947-70E740481C1C}">
                <a14:useLocalDpi xmlns:a14="http://schemas.microsoft.com/office/drawing/2010/main" val="0"/>
              </a:ext>
              <a:ext uri="{96DAC541-7B7A-43D3-8B79-37D633B846F1}">
                <asvg:svgBlip xmlns:asvg="http://schemas.microsoft.com/office/drawing/2016/SVG/main" r:embed="rId53"/>
              </a:ext>
            </a:extLst>
          </a:blip>
          <a:srcRect/>
          <a:stretch>
            <a:fillRect/>
          </a:stretch>
        </p:blipFill>
        <p:spPr>
          <a:xfrm>
            <a:off x="11280040" y="6336084"/>
            <a:ext cx="554500" cy="978720"/>
          </a:xfrm>
          <a:prstGeom prst="rect">
            <a:avLst/>
          </a:prstGeom>
        </p:spPr>
      </p:pic>
      <p:pic>
        <p:nvPicPr>
          <p:cNvPr id="32" name="Picture 32"/>
          <p:cNvPicPr>
            <a:picLocks noChangeAspect="1"/>
          </p:cNvPicPr>
          <p:nvPr/>
        </p:nvPicPr>
        <p:blipFill>
          <a:blip r:embed="rId54">
            <a:extLst>
              <a:ext uri="{28A0092B-C50C-407E-A947-70E740481C1C}">
                <a14:useLocalDpi xmlns:a14="http://schemas.microsoft.com/office/drawing/2010/main" val="0"/>
              </a:ext>
              <a:ext uri="{96DAC541-7B7A-43D3-8B79-37D633B846F1}">
                <asvg:svgBlip xmlns:asvg="http://schemas.microsoft.com/office/drawing/2016/SVG/main" r:embed="rId55"/>
              </a:ext>
            </a:extLst>
          </a:blip>
          <a:srcRect/>
          <a:stretch>
            <a:fillRect/>
          </a:stretch>
        </p:blipFill>
        <p:spPr>
          <a:xfrm>
            <a:off x="9613250" y="6336084"/>
            <a:ext cx="901058" cy="978720"/>
          </a:xfrm>
          <a:prstGeom prst="rect">
            <a:avLst/>
          </a:prstGeom>
        </p:spPr>
      </p:pic>
      <p:pic>
        <p:nvPicPr>
          <p:cNvPr id="33" name="Picture 33"/>
          <p:cNvPicPr>
            <a:picLocks noChangeAspect="1"/>
          </p:cNvPicPr>
          <p:nvPr/>
        </p:nvPicPr>
        <p:blipFill>
          <a:blip r:embed="rId56">
            <a:extLst>
              <a:ext uri="{28A0092B-C50C-407E-A947-70E740481C1C}">
                <a14:useLocalDpi xmlns:a14="http://schemas.microsoft.com/office/drawing/2010/main" val="0"/>
              </a:ext>
              <a:ext uri="{96DAC541-7B7A-43D3-8B79-37D633B846F1}">
                <asvg:svgBlip xmlns:asvg="http://schemas.microsoft.com/office/drawing/2016/SVG/main" r:embed="rId57"/>
              </a:ext>
            </a:extLst>
          </a:blip>
          <a:srcRect/>
          <a:stretch>
            <a:fillRect/>
          </a:stretch>
        </p:blipFill>
        <p:spPr>
          <a:xfrm>
            <a:off x="12600271" y="6336084"/>
            <a:ext cx="550330" cy="978720"/>
          </a:xfrm>
          <a:prstGeom prst="rect">
            <a:avLst/>
          </a:prstGeom>
        </p:spPr>
      </p:pic>
      <p:pic>
        <p:nvPicPr>
          <p:cNvPr id="34" name="Picture 34"/>
          <p:cNvPicPr>
            <a:picLocks noChangeAspect="1"/>
          </p:cNvPicPr>
          <p:nvPr/>
        </p:nvPicPr>
        <p:blipFill>
          <a:blip r:embed="rId58">
            <a:extLst>
              <a:ext uri="{28A0092B-C50C-407E-A947-70E740481C1C}">
                <a14:useLocalDpi xmlns:a14="http://schemas.microsoft.com/office/drawing/2010/main" val="0"/>
              </a:ext>
              <a:ext uri="{96DAC541-7B7A-43D3-8B79-37D633B846F1}">
                <asvg:svgBlip xmlns:asvg="http://schemas.microsoft.com/office/drawing/2016/SVG/main" r:embed="rId59"/>
              </a:ext>
            </a:extLst>
          </a:blip>
          <a:srcRect/>
          <a:stretch>
            <a:fillRect/>
          </a:stretch>
        </p:blipFill>
        <p:spPr>
          <a:xfrm>
            <a:off x="8076145" y="6317128"/>
            <a:ext cx="771374" cy="101663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9561451" y="3238776"/>
            <a:ext cx="7144828" cy="3809448"/>
            <a:chOff x="0" y="0"/>
            <a:chExt cx="9526438" cy="5079264"/>
          </a:xfrm>
        </p:grpSpPr>
        <p:sp>
          <p:nvSpPr>
            <p:cNvPr id="3" name="TextBox 3"/>
            <p:cNvSpPr txBox="1"/>
            <p:nvPr/>
          </p:nvSpPr>
          <p:spPr>
            <a:xfrm>
              <a:off x="0" y="2329079"/>
              <a:ext cx="9526438" cy="2750185"/>
            </a:xfrm>
            <a:prstGeom prst="rect">
              <a:avLst/>
            </a:prstGeom>
          </p:spPr>
          <p:txBody>
            <a:bodyPr lIns="0" tIns="0" rIns="0" bIns="0" rtlCol="0" anchor="t">
              <a:spAutoFit/>
            </a:bodyPr>
            <a:lstStyle/>
            <a:p>
              <a:pPr marL="604519" lvl="1" indent="-302260">
                <a:lnSpc>
                  <a:spcPts val="4199"/>
                </a:lnSpc>
                <a:buFont typeface="Arial"/>
                <a:buChar char="•"/>
              </a:pPr>
              <a:r>
                <a:rPr lang="en-US" sz="2800" spc="11">
                  <a:solidFill>
                    <a:srgbClr val="F7F7F7"/>
                  </a:solidFill>
                  <a:latin typeface="Barlow Light Bold"/>
                </a:rPr>
                <a:t>What is imputation</a:t>
              </a:r>
            </a:p>
            <a:p>
              <a:pPr marL="604519" lvl="1" indent="-302259">
                <a:lnSpc>
                  <a:spcPts val="4199"/>
                </a:lnSpc>
                <a:buFont typeface="Arial"/>
                <a:buChar char="•"/>
              </a:pPr>
              <a:r>
                <a:rPr lang="en-US" sz="2799" spc="11">
                  <a:solidFill>
                    <a:srgbClr val="F7F7F7"/>
                  </a:solidFill>
                  <a:latin typeface="Barlow Light Bold"/>
                </a:rPr>
                <a:t>Why we need imputation </a:t>
              </a:r>
            </a:p>
            <a:p>
              <a:pPr marL="604519" lvl="1" indent="-302260">
                <a:lnSpc>
                  <a:spcPts val="4199"/>
                </a:lnSpc>
                <a:buFont typeface="Arial"/>
                <a:buChar char="•"/>
              </a:pPr>
              <a:r>
                <a:rPr lang="en-US" sz="2799" spc="11">
                  <a:solidFill>
                    <a:srgbClr val="F7F7F7"/>
                  </a:solidFill>
                  <a:latin typeface="Barlow Light Bold"/>
                </a:rPr>
                <a:t>Phasing</a:t>
              </a:r>
            </a:p>
            <a:p>
              <a:pPr marL="604520" lvl="1" indent="-302260">
                <a:lnSpc>
                  <a:spcPts val="4200"/>
                </a:lnSpc>
                <a:buFont typeface="Arial"/>
                <a:buChar char="•"/>
              </a:pPr>
              <a:r>
                <a:rPr lang="en-US" sz="2799" spc="11">
                  <a:solidFill>
                    <a:srgbClr val="F7F7F7"/>
                  </a:solidFill>
                  <a:latin typeface="Barlow Light Bold"/>
                </a:rPr>
                <a:t>How to evaluate the imputation accuracy </a:t>
              </a:r>
            </a:p>
          </p:txBody>
        </p:sp>
        <p:sp>
          <p:nvSpPr>
            <p:cNvPr id="4" name="TextBox 4"/>
            <p:cNvSpPr txBox="1"/>
            <p:nvPr/>
          </p:nvSpPr>
          <p:spPr>
            <a:xfrm>
              <a:off x="0" y="66675"/>
              <a:ext cx="9526438" cy="1388745"/>
            </a:xfrm>
            <a:prstGeom prst="rect">
              <a:avLst/>
            </a:prstGeom>
          </p:spPr>
          <p:txBody>
            <a:bodyPr lIns="0" tIns="0" rIns="0" bIns="0" rtlCol="0" anchor="t">
              <a:spAutoFit/>
            </a:bodyPr>
            <a:lstStyle/>
            <a:p>
              <a:pPr>
                <a:lnSpc>
                  <a:spcPts val="7920"/>
                </a:lnSpc>
              </a:pPr>
              <a:r>
                <a:rPr lang="en-US" sz="7200">
                  <a:solidFill>
                    <a:srgbClr val="F7F7F7"/>
                  </a:solidFill>
                  <a:latin typeface="Barlow Bold"/>
                </a:rPr>
                <a:t>Content</a:t>
              </a: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019095" y="2258514"/>
            <a:ext cx="4703290" cy="6195017"/>
          </a:xfrm>
          <a:prstGeom prst="rect">
            <a:avLst/>
          </a:prstGeom>
        </p:spPr>
      </p:pic>
      <p:sp>
        <p:nvSpPr>
          <p:cNvPr id="6" name="AutoShape 6"/>
          <p:cNvSpPr/>
          <p:nvPr/>
        </p:nvSpPr>
        <p:spPr>
          <a:xfrm>
            <a:off x="7918469" y="1028700"/>
            <a:ext cx="9525" cy="8229600"/>
          </a:xfrm>
          <a:prstGeom prst="rect">
            <a:avLst/>
          </a:prstGeom>
          <a:solidFill>
            <a:srgbClr val="F7F7F7"/>
          </a:solid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396491" y="1028700"/>
            <a:ext cx="9495017" cy="7775691"/>
          </a:xfrm>
          <a:prstGeom prst="rect">
            <a:avLst/>
          </a:prstGeom>
        </p:spPr>
      </p:pic>
      <p:sp>
        <p:nvSpPr>
          <p:cNvPr id="3" name="TextBox 3"/>
          <p:cNvSpPr txBox="1"/>
          <p:nvPr/>
        </p:nvSpPr>
        <p:spPr>
          <a:xfrm>
            <a:off x="6840736" y="8917305"/>
            <a:ext cx="4606528" cy="340995"/>
          </a:xfrm>
          <a:prstGeom prst="rect">
            <a:avLst/>
          </a:prstGeom>
        </p:spPr>
        <p:txBody>
          <a:bodyPr lIns="0" tIns="0" rIns="0" bIns="0" rtlCol="0" anchor="t">
            <a:spAutoFit/>
          </a:bodyPr>
          <a:lstStyle/>
          <a:p>
            <a:pPr algn="ctr">
              <a:lnSpc>
                <a:spcPts val="2700"/>
              </a:lnSpc>
              <a:spcBef>
                <a:spcPct val="0"/>
              </a:spcBef>
            </a:pPr>
            <a:r>
              <a:rPr lang="en-US" sz="1800" spc="7">
                <a:solidFill>
                  <a:srgbClr val="F7F7F7"/>
                </a:solidFill>
                <a:latin typeface="Barlow Light Bold"/>
              </a:rPr>
              <a:t>Annu. Rev. Genom. Hum. Genet. 2018. 19:73–96</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2089414" y="1028700"/>
            <a:ext cx="14109171" cy="7706306"/>
          </a:xfrm>
          <a:prstGeom prst="rect">
            <a:avLst/>
          </a:prstGeom>
        </p:spPr>
      </p:pic>
      <p:sp>
        <p:nvSpPr>
          <p:cNvPr id="3" name="TextBox 3"/>
          <p:cNvSpPr txBox="1"/>
          <p:nvPr/>
        </p:nvSpPr>
        <p:spPr>
          <a:xfrm>
            <a:off x="6840736" y="8917305"/>
            <a:ext cx="4606528" cy="340995"/>
          </a:xfrm>
          <a:prstGeom prst="rect">
            <a:avLst/>
          </a:prstGeom>
        </p:spPr>
        <p:txBody>
          <a:bodyPr lIns="0" tIns="0" rIns="0" bIns="0" rtlCol="0" anchor="t">
            <a:spAutoFit/>
          </a:bodyPr>
          <a:lstStyle/>
          <a:p>
            <a:pPr algn="ctr">
              <a:lnSpc>
                <a:spcPts val="2700"/>
              </a:lnSpc>
              <a:spcBef>
                <a:spcPct val="0"/>
              </a:spcBef>
            </a:pPr>
            <a:r>
              <a:rPr lang="en-US" sz="1800" spc="7">
                <a:solidFill>
                  <a:srgbClr val="F7F7F7"/>
                </a:solidFill>
                <a:latin typeface="Barlow Light Bold"/>
              </a:rPr>
              <a:t>Annu. Rev. Genom. Hum. Genet. 2018. 19:73–96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8956974" y="4664393"/>
            <a:ext cx="7877527" cy="1024890"/>
          </a:xfrm>
          <a:prstGeom prst="rect">
            <a:avLst/>
          </a:prstGeom>
        </p:spPr>
        <p:txBody>
          <a:bodyPr lIns="0" tIns="0" rIns="0" bIns="0" rtlCol="0" anchor="t">
            <a:spAutoFit/>
          </a:bodyPr>
          <a:lstStyle/>
          <a:p>
            <a:pPr>
              <a:lnSpc>
                <a:spcPts val="7920"/>
              </a:lnSpc>
            </a:pPr>
            <a:r>
              <a:rPr lang="en-US" sz="7200">
                <a:solidFill>
                  <a:srgbClr val="F7F7F7"/>
                </a:solidFill>
                <a:latin typeface="Barlow Bold"/>
              </a:rPr>
              <a:t>What is imputation</a:t>
            </a:r>
          </a:p>
        </p:txBody>
      </p:sp>
      <p:sp>
        <p:nvSpPr>
          <p:cNvPr id="3" name="AutoShape 3"/>
          <p:cNvSpPr/>
          <p:nvPr/>
        </p:nvSpPr>
        <p:spPr>
          <a:xfrm>
            <a:off x="7918469" y="1028700"/>
            <a:ext cx="9525" cy="8229600"/>
          </a:xfrm>
          <a:prstGeom prst="rect">
            <a:avLst/>
          </a:prstGeom>
          <a:solidFill>
            <a:srgbClr val="F7F7F7"/>
          </a:solidFill>
        </p:spPr>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30192" y="2464464"/>
            <a:ext cx="5072515" cy="535807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8323385" y="1010285"/>
            <a:ext cx="8465516" cy="8018780"/>
          </a:xfrm>
          <a:prstGeom prst="rect">
            <a:avLst/>
          </a:prstGeom>
        </p:spPr>
        <p:txBody>
          <a:bodyPr lIns="0" tIns="0" rIns="0" bIns="0" rtlCol="0" anchor="t">
            <a:spAutoFit/>
          </a:bodyPr>
          <a:lstStyle/>
          <a:p>
            <a:pPr>
              <a:lnSpc>
                <a:spcPts val="6400"/>
              </a:lnSpc>
            </a:pPr>
            <a:r>
              <a:rPr lang="en-US" sz="3200">
                <a:solidFill>
                  <a:srgbClr val="F7F7F7"/>
                </a:solidFill>
                <a:latin typeface="Barlow Light"/>
              </a:rPr>
              <a:t>Imputation describes the process of predicting genotypes that have not been directly typed in a sample of individuals:</a:t>
            </a:r>
          </a:p>
          <a:p>
            <a:pPr marL="690880" lvl="1" indent="-345440">
              <a:lnSpc>
                <a:spcPts val="6400"/>
              </a:lnSpc>
              <a:buFont typeface="Arial"/>
              <a:buChar char="•"/>
            </a:pPr>
            <a:r>
              <a:rPr lang="en-US" sz="3200">
                <a:solidFill>
                  <a:srgbClr val="F7F7F7"/>
                </a:solidFill>
                <a:latin typeface="Barlow Light"/>
              </a:rPr>
              <a:t>missing genotypes at typed variants </a:t>
            </a:r>
          </a:p>
          <a:p>
            <a:pPr marL="690880" lvl="1" indent="-345440">
              <a:lnSpc>
                <a:spcPts val="6400"/>
              </a:lnSpc>
              <a:buFont typeface="Arial"/>
              <a:buChar char="•"/>
            </a:pPr>
            <a:r>
              <a:rPr lang="en-US" sz="3200">
                <a:solidFill>
                  <a:srgbClr val="F7F7F7"/>
                </a:solidFill>
                <a:latin typeface="Barlow Light"/>
              </a:rPr>
              <a:t>genotypes at un-typed variants that are present in an external high-density "reference panel" of phased haplotypes</a:t>
            </a:r>
          </a:p>
          <a:p>
            <a:pPr>
              <a:lnSpc>
                <a:spcPts val="6400"/>
              </a:lnSpc>
            </a:pPr>
            <a:r>
              <a:rPr lang="en-US" sz="3200">
                <a:solidFill>
                  <a:srgbClr val="F7F7F7"/>
                </a:solidFill>
                <a:latin typeface="Barlow Light"/>
              </a:rPr>
              <a:t>In silico genotypes can be tested for association within standard generalised linear regression framework</a:t>
            </a:r>
          </a:p>
        </p:txBody>
      </p:sp>
      <p:sp>
        <p:nvSpPr>
          <p:cNvPr id="3" name="AutoShape 3"/>
          <p:cNvSpPr/>
          <p:nvPr/>
        </p:nvSpPr>
        <p:spPr>
          <a:xfrm>
            <a:off x="7918469" y="1028700"/>
            <a:ext cx="9525" cy="8229600"/>
          </a:xfrm>
          <a:prstGeom prst="rect">
            <a:avLst/>
          </a:prstGeom>
          <a:solidFill>
            <a:srgbClr val="F7F7F7"/>
          </a:solidFill>
        </p:spPr>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30192" y="2464464"/>
            <a:ext cx="5072515" cy="5358071"/>
          </a:xfrm>
          <a:prstGeom prst="rect">
            <a:avLst/>
          </a:prstGeom>
        </p:spPr>
      </p:pic>
      <p:sp>
        <p:nvSpPr>
          <p:cNvPr id="5" name="TextBox 5"/>
          <p:cNvSpPr txBox="1"/>
          <p:nvPr/>
        </p:nvSpPr>
        <p:spPr>
          <a:xfrm>
            <a:off x="1028700" y="8639810"/>
            <a:ext cx="6889769" cy="389255"/>
          </a:xfrm>
          <a:prstGeom prst="rect">
            <a:avLst/>
          </a:prstGeom>
        </p:spPr>
        <p:txBody>
          <a:bodyPr lIns="0" tIns="0" rIns="0" bIns="0" rtlCol="0" anchor="t">
            <a:spAutoFit/>
          </a:bodyPr>
          <a:lstStyle/>
          <a:p>
            <a:pPr algn="ctr">
              <a:lnSpc>
                <a:spcPts val="3219"/>
              </a:lnSpc>
            </a:pPr>
            <a:r>
              <a:rPr lang="en-US" sz="2299">
                <a:solidFill>
                  <a:srgbClr val="F7F7F7"/>
                </a:solidFill>
                <a:latin typeface="Open Sans Light"/>
              </a:rPr>
              <a:t>https://en.wikipedia.org/wiki/Imputation_(genetics)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360914" y="2880411"/>
            <a:ext cx="7310721" cy="4866053"/>
          </a:xfrm>
          <a:prstGeom prst="rect">
            <a:avLst/>
          </a:prstGeom>
        </p:spPr>
      </p:pic>
      <p:pic>
        <p:nvPicPr>
          <p:cNvPr id="3" name="Picture 3"/>
          <p:cNvPicPr>
            <a:picLocks noChangeAspect="1"/>
          </p:cNvPicPr>
          <p:nvPr/>
        </p:nvPicPr>
        <p:blipFill>
          <a:blip r:embed="rId3"/>
          <a:srcRect/>
          <a:stretch>
            <a:fillRect/>
          </a:stretch>
        </p:blipFill>
        <p:spPr>
          <a:xfrm>
            <a:off x="9563689" y="2880411"/>
            <a:ext cx="7310721" cy="4866053"/>
          </a:xfrm>
          <a:prstGeom prst="rect">
            <a:avLst/>
          </a:prstGeom>
        </p:spPr>
      </p:pic>
      <p:sp>
        <p:nvSpPr>
          <p:cNvPr id="4" name="TextBox 4"/>
          <p:cNvSpPr txBox="1"/>
          <p:nvPr/>
        </p:nvSpPr>
        <p:spPr>
          <a:xfrm>
            <a:off x="11715257" y="8188970"/>
            <a:ext cx="3532436" cy="573405"/>
          </a:xfrm>
          <a:prstGeom prst="rect">
            <a:avLst/>
          </a:prstGeom>
        </p:spPr>
        <p:txBody>
          <a:bodyPr lIns="0" tIns="0" rIns="0" bIns="0" rtlCol="0" anchor="t">
            <a:spAutoFit/>
          </a:bodyPr>
          <a:lstStyle/>
          <a:p>
            <a:pPr algn="ctr">
              <a:lnSpc>
                <a:spcPts val="4680"/>
              </a:lnSpc>
              <a:spcBef>
                <a:spcPct val="0"/>
              </a:spcBef>
            </a:pPr>
            <a:r>
              <a:rPr lang="en-US" sz="3600">
                <a:solidFill>
                  <a:srgbClr val="F7F7F7"/>
                </a:solidFill>
                <a:latin typeface="Barlow Light"/>
              </a:rPr>
              <a:t>high density panel</a:t>
            </a:r>
          </a:p>
        </p:txBody>
      </p:sp>
      <p:sp>
        <p:nvSpPr>
          <p:cNvPr id="5" name="TextBox 5"/>
          <p:cNvSpPr txBox="1"/>
          <p:nvPr/>
        </p:nvSpPr>
        <p:spPr>
          <a:xfrm>
            <a:off x="3335782" y="8188970"/>
            <a:ext cx="3360986" cy="573405"/>
          </a:xfrm>
          <a:prstGeom prst="rect">
            <a:avLst/>
          </a:prstGeom>
        </p:spPr>
        <p:txBody>
          <a:bodyPr lIns="0" tIns="0" rIns="0" bIns="0" rtlCol="0" anchor="t">
            <a:spAutoFit/>
          </a:bodyPr>
          <a:lstStyle/>
          <a:p>
            <a:pPr algn="ctr">
              <a:lnSpc>
                <a:spcPts val="4680"/>
              </a:lnSpc>
              <a:spcBef>
                <a:spcPct val="0"/>
              </a:spcBef>
            </a:pPr>
            <a:r>
              <a:rPr lang="en-US" sz="3600">
                <a:solidFill>
                  <a:srgbClr val="F7F7F7"/>
                </a:solidFill>
                <a:latin typeface="Barlow Light"/>
              </a:rPr>
              <a:t>low density panel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1478</Words>
  <Application>Microsoft Macintosh PowerPoint</Application>
  <PresentationFormat>Custom</PresentationFormat>
  <Paragraphs>128</Paragraphs>
  <Slides>35</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35</vt:i4>
      </vt:variant>
    </vt:vector>
  </HeadingPairs>
  <TitlesOfParts>
    <vt:vector size="45" baseType="lpstr">
      <vt:lpstr>Barlow Light</vt:lpstr>
      <vt:lpstr>Calibri</vt:lpstr>
      <vt:lpstr>Barlow Light Bold</vt:lpstr>
      <vt:lpstr>Arial</vt:lpstr>
      <vt:lpstr>Barlow Medium Bold</vt:lpstr>
      <vt:lpstr>Barlow Bold Bold</vt:lpstr>
      <vt:lpstr>Barlow Bold</vt:lpstr>
      <vt:lpstr>Arimo</vt:lpstr>
      <vt:lpstr>Open Sans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Imputation workshop</dc:title>
  <cp:lastModifiedBy>Yu Wang</cp:lastModifiedBy>
  <cp:revision>2</cp:revision>
  <dcterms:created xsi:type="dcterms:W3CDTF">2006-08-16T00:00:00Z</dcterms:created>
  <dcterms:modified xsi:type="dcterms:W3CDTF">2021-08-08T22:27:21Z</dcterms:modified>
  <dc:identifier>DAEmAkAAt04</dc:identifier>
</cp:coreProperties>
</file>

<file path=docProps/thumbnail.jpeg>
</file>